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7"/>
  </p:notesMasterIdLst>
  <p:sldIdLst>
    <p:sldId id="678" r:id="rId2"/>
    <p:sldId id="256" r:id="rId3"/>
    <p:sldId id="680" r:id="rId4"/>
    <p:sldId id="679" r:id="rId5"/>
    <p:sldId id="303" r:id="rId6"/>
    <p:sldId id="277" r:id="rId7"/>
    <p:sldId id="273" r:id="rId8"/>
    <p:sldId id="337" r:id="rId9"/>
    <p:sldId id="266" r:id="rId10"/>
    <p:sldId id="259" r:id="rId11"/>
    <p:sldId id="291" r:id="rId12"/>
    <p:sldId id="293" r:id="rId13"/>
    <p:sldId id="292" r:id="rId14"/>
    <p:sldId id="338" r:id="rId15"/>
    <p:sldId id="681" r:id="rId16"/>
    <p:sldId id="269" r:id="rId17"/>
    <p:sldId id="289" r:id="rId18"/>
    <p:sldId id="290" r:id="rId19"/>
    <p:sldId id="268" r:id="rId20"/>
    <p:sldId id="341" r:id="rId21"/>
    <p:sldId id="342" r:id="rId22"/>
    <p:sldId id="343" r:id="rId23"/>
    <p:sldId id="344" r:id="rId24"/>
    <p:sldId id="345" r:id="rId25"/>
    <p:sldId id="682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2" r:id="rId35"/>
    <p:sldId id="313" r:id="rId36"/>
    <p:sldId id="314" r:id="rId37"/>
    <p:sldId id="315" r:id="rId38"/>
    <p:sldId id="316" r:id="rId39"/>
    <p:sldId id="331" r:id="rId40"/>
    <p:sldId id="336" r:id="rId41"/>
    <p:sldId id="260" r:id="rId42"/>
    <p:sldId id="279" r:id="rId43"/>
    <p:sldId id="296" r:id="rId44"/>
    <p:sldId id="298" r:id="rId45"/>
    <p:sldId id="297" r:id="rId46"/>
    <p:sldId id="323" r:id="rId47"/>
    <p:sldId id="324" r:id="rId48"/>
    <p:sldId id="325" r:id="rId49"/>
    <p:sldId id="326" r:id="rId50"/>
    <p:sldId id="327" r:id="rId51"/>
    <p:sldId id="328" r:id="rId52"/>
    <p:sldId id="329" r:id="rId53"/>
    <p:sldId id="330" r:id="rId54"/>
    <p:sldId id="300" r:id="rId55"/>
    <p:sldId id="301" r:id="rId56"/>
    <p:sldId id="347" r:id="rId57"/>
    <p:sldId id="348" r:id="rId58"/>
    <p:sldId id="349" r:id="rId59"/>
    <p:sldId id="683" r:id="rId60"/>
    <p:sldId id="684" r:id="rId61"/>
    <p:sldId id="685" r:id="rId62"/>
    <p:sldId id="686" r:id="rId63"/>
    <p:sldId id="687" r:id="rId64"/>
    <p:sldId id="275" r:id="rId65"/>
    <p:sldId id="284" r:id="rId66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latin typeface="TH SarabunPSK" panose="020B0500040200020003" pitchFamily="34" charset="-34"/>
                <a:cs typeface="TH SarabunPSK" panose="020B0500040200020003" pitchFamily="34" charset="-34"/>
              </a:defRPr>
            </a:pPr>
            <a:r>
              <a:rPr lang="th-TH" dirty="0"/>
              <a:t>ปี พ.ศ.</a:t>
            </a:r>
            <a:r>
              <a:rPr lang="en-US" dirty="0"/>
              <a:t>2562</a:t>
            </a:r>
            <a:endParaRPr lang="th-TH" dirty="0"/>
          </a:p>
        </c:rich>
      </c:tx>
      <c:layout>
        <c:manualLayout>
          <c:xMode val="edge"/>
          <c:yMode val="edge"/>
          <c:x val="0.44865797412181196"/>
          <c:y val="5.5373534510079946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187014299356514"/>
          <c:y val="0.10987980178595208"/>
          <c:w val="0.66936037084080513"/>
          <c:h val="0.7934606057082194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ปี พ.ศ.๒๕๖๒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E029-4E70-9FB9-A4FE4F5642A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E029-4E70-9FB9-A4FE4F5642A7}"/>
              </c:ext>
            </c:extLst>
          </c:dPt>
          <c:dLbls>
            <c:dLbl>
              <c:idx val="0"/>
              <c:layout>
                <c:manualLayout>
                  <c:x val="-0.24353610666590123"/>
                  <c:y val="-8.33688135478776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029-4E70-9FB9-A4FE4F5642A7}"/>
                </c:ext>
              </c:extLst>
            </c:dLbl>
            <c:dLbl>
              <c:idx val="1"/>
              <c:layout>
                <c:manualLayout>
                  <c:x val="0.17251374559897642"/>
                  <c:y val="-1.27989012699728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029-4E70-9FB9-A4FE4F5642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000" b="1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defRPr>
                </a:pPr>
                <a:endParaRPr lang="th-TH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ผ่านการรับรองมาตรฐาน</c:v>
                </c:pt>
                <c:pt idx="1">
                  <c:v>ไม่ผ่านการรับรองมาตรฐาน</c:v>
                </c:pt>
              </c:strCache>
            </c:strRef>
          </c:cat>
          <c:val>
            <c:numRef>
              <c:f>Sheet1!$B$2:$B$3</c:f>
              <c:numCache>
                <c:formatCode>t0.00</c:formatCode>
                <c:ptCount val="2"/>
                <c:pt idx="0">
                  <c:v>50.79</c:v>
                </c:pt>
                <c:pt idx="1">
                  <c:v>49.21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029-4E70-9FB9-A4FE4F5642A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38600754237168761"/>
          <c:y val="0.79473554892424614"/>
          <c:w val="0.26925347317737758"/>
          <c:h val="0.17474552714845984"/>
        </c:manualLayout>
      </c:layout>
      <c:overlay val="0"/>
      <c:txPr>
        <a:bodyPr/>
        <a:lstStyle/>
        <a:p>
          <a:pPr>
            <a:defRPr b="1">
              <a:latin typeface="TH SarabunPSK" panose="020B0500040200020003" pitchFamily="34" charset="-34"/>
              <a:cs typeface="TH SarabunPSK" panose="020B0500040200020003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9FAF53-38FC-4AC5-8916-BED198077F3A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h-TH"/>
        </a:p>
      </dgm:t>
    </dgm:pt>
    <dgm:pt modelId="{49B4E7A0-0446-4A02-BCE3-8789337E9E77}">
      <dgm:prSet phldrT="[ข้อความ]" custT="1"/>
      <dgm:spPr/>
      <dgm:t>
        <a:bodyPr/>
        <a:lstStyle/>
        <a:p>
          <a:r>
            <a:rPr lang="th-TH" sz="3200" b="1" dirty="0"/>
            <a:t>กลยุทธ์ที่ 2 การควบคุมกำกับวัตถุเสพติดให้เป็นไปตามกฎหมาย</a:t>
          </a:r>
        </a:p>
      </dgm:t>
    </dgm:pt>
    <dgm:pt modelId="{5F59A319-D560-4B31-A8F4-6174B583172A}" type="parTrans" cxnId="{17C17509-13F8-4184-8E43-B2B00D1D86A1}">
      <dgm:prSet/>
      <dgm:spPr/>
      <dgm:t>
        <a:bodyPr/>
        <a:lstStyle/>
        <a:p>
          <a:endParaRPr lang="th-TH"/>
        </a:p>
      </dgm:t>
    </dgm:pt>
    <dgm:pt modelId="{0104DBD0-40B0-4669-9BB3-D46B2DA8C4D4}" type="sibTrans" cxnId="{17C17509-13F8-4184-8E43-B2B00D1D86A1}">
      <dgm:prSet/>
      <dgm:spPr/>
      <dgm:t>
        <a:bodyPr/>
        <a:lstStyle/>
        <a:p>
          <a:endParaRPr lang="th-TH"/>
        </a:p>
      </dgm:t>
    </dgm:pt>
    <dgm:pt modelId="{8163893C-0304-429E-9E7F-6B7DA6768A13}">
      <dgm:prSet phldrT="[ข้อความ]" custT="1"/>
      <dgm:spPr/>
      <dgm:t>
        <a:bodyPr/>
        <a:lstStyle/>
        <a:p>
          <a:r>
            <a:rPr lang="th-TH" sz="3200" b="1" dirty="0"/>
            <a:t>กลยุทธ์ที่ 3 สร้างความรอบรู้ในเรื่องกัญชาทางการแพทย์ให้แก่ประชาชน</a:t>
          </a:r>
        </a:p>
      </dgm:t>
    </dgm:pt>
    <dgm:pt modelId="{9DD03847-A252-4F12-B594-7E1DDA4BF908}" type="parTrans" cxnId="{23A69AE6-6ACC-4C91-9D0E-D71F7C9CFA25}">
      <dgm:prSet/>
      <dgm:spPr/>
      <dgm:t>
        <a:bodyPr/>
        <a:lstStyle/>
        <a:p>
          <a:endParaRPr lang="th-TH"/>
        </a:p>
      </dgm:t>
    </dgm:pt>
    <dgm:pt modelId="{3488C484-6FC0-482E-85FF-3A2BE0994C52}" type="sibTrans" cxnId="{23A69AE6-6ACC-4C91-9D0E-D71F7C9CFA25}">
      <dgm:prSet/>
      <dgm:spPr/>
      <dgm:t>
        <a:bodyPr/>
        <a:lstStyle/>
        <a:p>
          <a:endParaRPr lang="th-TH"/>
        </a:p>
      </dgm:t>
    </dgm:pt>
    <dgm:pt modelId="{5E5365B1-FD46-4E25-B7F3-F2D1F7B77CFD}">
      <dgm:prSet custT="1"/>
      <dgm:spPr/>
      <dgm:t>
        <a:bodyPr/>
        <a:lstStyle/>
        <a:p>
          <a:r>
            <a:rPr lang="th-TH" sz="3200" b="1" dirty="0"/>
            <a:t>กลยุทธ์ที่ 1 การพัฒนามาตรฐานร้านยา</a:t>
          </a:r>
        </a:p>
      </dgm:t>
    </dgm:pt>
    <dgm:pt modelId="{63FECBD5-D1F9-48E5-826C-A4108A6AEF5B}" type="parTrans" cxnId="{3EF2534B-6492-4C56-AF3E-8BEAE29D9912}">
      <dgm:prSet/>
      <dgm:spPr/>
      <dgm:t>
        <a:bodyPr/>
        <a:lstStyle/>
        <a:p>
          <a:endParaRPr lang="th-TH"/>
        </a:p>
      </dgm:t>
    </dgm:pt>
    <dgm:pt modelId="{9A8A6D53-49C3-40BD-A7DB-81A766D4BA7F}" type="sibTrans" cxnId="{3EF2534B-6492-4C56-AF3E-8BEAE29D9912}">
      <dgm:prSet/>
      <dgm:spPr/>
      <dgm:t>
        <a:bodyPr/>
        <a:lstStyle/>
        <a:p>
          <a:endParaRPr lang="th-TH"/>
        </a:p>
      </dgm:t>
    </dgm:pt>
    <dgm:pt modelId="{285048D5-25F5-488E-A67B-CDF88C6D781B}" type="pres">
      <dgm:prSet presAssocID="{639FAF53-38FC-4AC5-8916-BED198077F3A}" presName="linear" presStyleCnt="0">
        <dgm:presLayoutVars>
          <dgm:dir/>
          <dgm:animLvl val="lvl"/>
          <dgm:resizeHandles val="exact"/>
        </dgm:presLayoutVars>
      </dgm:prSet>
      <dgm:spPr/>
    </dgm:pt>
    <dgm:pt modelId="{F4C4DFBB-CAC1-403F-B163-85584FBDA949}" type="pres">
      <dgm:prSet presAssocID="{5E5365B1-FD46-4E25-B7F3-F2D1F7B77CFD}" presName="parentLin" presStyleCnt="0"/>
      <dgm:spPr/>
    </dgm:pt>
    <dgm:pt modelId="{D8621448-D73B-4DCF-9FF9-18B08905A05F}" type="pres">
      <dgm:prSet presAssocID="{5E5365B1-FD46-4E25-B7F3-F2D1F7B77CFD}" presName="parentLeftMargin" presStyleLbl="node1" presStyleIdx="0" presStyleCnt="3"/>
      <dgm:spPr/>
    </dgm:pt>
    <dgm:pt modelId="{B4565256-197C-4960-AC79-E285205AB1D0}" type="pres">
      <dgm:prSet presAssocID="{5E5365B1-FD46-4E25-B7F3-F2D1F7B77CFD}" presName="parentText" presStyleLbl="node1" presStyleIdx="0" presStyleCnt="3" custScaleX="142857">
        <dgm:presLayoutVars>
          <dgm:chMax val="0"/>
          <dgm:bulletEnabled val="1"/>
        </dgm:presLayoutVars>
      </dgm:prSet>
      <dgm:spPr/>
    </dgm:pt>
    <dgm:pt modelId="{D72C29A0-7241-4EDC-9F55-8497150FFB84}" type="pres">
      <dgm:prSet presAssocID="{5E5365B1-FD46-4E25-B7F3-F2D1F7B77CFD}" presName="negativeSpace" presStyleCnt="0"/>
      <dgm:spPr/>
    </dgm:pt>
    <dgm:pt modelId="{9D304AF2-A34E-4B9F-8E30-3145D6D58FA2}" type="pres">
      <dgm:prSet presAssocID="{5E5365B1-FD46-4E25-B7F3-F2D1F7B77CFD}" presName="childText" presStyleLbl="conFgAcc1" presStyleIdx="0" presStyleCnt="3">
        <dgm:presLayoutVars>
          <dgm:bulletEnabled val="1"/>
        </dgm:presLayoutVars>
      </dgm:prSet>
      <dgm:spPr/>
    </dgm:pt>
    <dgm:pt modelId="{87B90C40-F86E-417B-90DE-C3B3FB154856}" type="pres">
      <dgm:prSet presAssocID="{9A8A6D53-49C3-40BD-A7DB-81A766D4BA7F}" presName="spaceBetweenRectangles" presStyleCnt="0"/>
      <dgm:spPr/>
    </dgm:pt>
    <dgm:pt modelId="{DEB4FAD1-14FA-49FF-BE3D-2170691673C3}" type="pres">
      <dgm:prSet presAssocID="{49B4E7A0-0446-4A02-BCE3-8789337E9E77}" presName="parentLin" presStyleCnt="0"/>
      <dgm:spPr/>
    </dgm:pt>
    <dgm:pt modelId="{8D0F1CEB-CDB6-4895-BE4F-DFAA840351AE}" type="pres">
      <dgm:prSet presAssocID="{49B4E7A0-0446-4A02-BCE3-8789337E9E77}" presName="parentLeftMargin" presStyleLbl="node1" presStyleIdx="0" presStyleCnt="3"/>
      <dgm:spPr/>
    </dgm:pt>
    <dgm:pt modelId="{014FD047-3916-42A5-99E3-7366BFFE574B}" type="pres">
      <dgm:prSet presAssocID="{49B4E7A0-0446-4A02-BCE3-8789337E9E77}" presName="parentText" presStyleLbl="node1" presStyleIdx="1" presStyleCnt="3" custScaleX="140753">
        <dgm:presLayoutVars>
          <dgm:chMax val="0"/>
          <dgm:bulletEnabled val="1"/>
        </dgm:presLayoutVars>
      </dgm:prSet>
      <dgm:spPr/>
    </dgm:pt>
    <dgm:pt modelId="{22E18F1C-823F-44E0-8824-E9215FB9FAA0}" type="pres">
      <dgm:prSet presAssocID="{49B4E7A0-0446-4A02-BCE3-8789337E9E77}" presName="negativeSpace" presStyleCnt="0"/>
      <dgm:spPr/>
    </dgm:pt>
    <dgm:pt modelId="{4FA0C214-1A24-47E6-B892-A37223D4B0A0}" type="pres">
      <dgm:prSet presAssocID="{49B4E7A0-0446-4A02-BCE3-8789337E9E77}" presName="childText" presStyleLbl="conFgAcc1" presStyleIdx="1" presStyleCnt="3">
        <dgm:presLayoutVars>
          <dgm:bulletEnabled val="1"/>
        </dgm:presLayoutVars>
      </dgm:prSet>
      <dgm:spPr/>
    </dgm:pt>
    <dgm:pt modelId="{D832E9CB-56AD-4262-ACD7-1B61FD53C242}" type="pres">
      <dgm:prSet presAssocID="{0104DBD0-40B0-4669-9BB3-D46B2DA8C4D4}" presName="spaceBetweenRectangles" presStyleCnt="0"/>
      <dgm:spPr/>
    </dgm:pt>
    <dgm:pt modelId="{62F8EEBA-4F7C-4FE8-9877-811BEE13DD07}" type="pres">
      <dgm:prSet presAssocID="{8163893C-0304-429E-9E7F-6B7DA6768A13}" presName="parentLin" presStyleCnt="0"/>
      <dgm:spPr/>
    </dgm:pt>
    <dgm:pt modelId="{17B4E432-FBDA-4419-B381-5903F14C9194}" type="pres">
      <dgm:prSet presAssocID="{8163893C-0304-429E-9E7F-6B7DA6768A13}" presName="parentLeftMargin" presStyleLbl="node1" presStyleIdx="1" presStyleCnt="3"/>
      <dgm:spPr/>
    </dgm:pt>
    <dgm:pt modelId="{8EA1DE4A-B7B3-49C1-877A-1795C99B37D6}" type="pres">
      <dgm:prSet presAssocID="{8163893C-0304-429E-9E7F-6B7DA6768A13}" presName="parentText" presStyleLbl="node1" presStyleIdx="2" presStyleCnt="3" custScaleX="157296">
        <dgm:presLayoutVars>
          <dgm:chMax val="0"/>
          <dgm:bulletEnabled val="1"/>
        </dgm:presLayoutVars>
      </dgm:prSet>
      <dgm:spPr/>
    </dgm:pt>
    <dgm:pt modelId="{196D5D97-E9FA-419B-802D-76C66C2E3C6D}" type="pres">
      <dgm:prSet presAssocID="{8163893C-0304-429E-9E7F-6B7DA6768A13}" presName="negativeSpace" presStyleCnt="0"/>
      <dgm:spPr/>
    </dgm:pt>
    <dgm:pt modelId="{E9EE85F1-DC38-4EC1-A95C-8B2752289E37}" type="pres">
      <dgm:prSet presAssocID="{8163893C-0304-429E-9E7F-6B7DA6768A1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7C17509-13F8-4184-8E43-B2B00D1D86A1}" srcId="{639FAF53-38FC-4AC5-8916-BED198077F3A}" destId="{49B4E7A0-0446-4A02-BCE3-8789337E9E77}" srcOrd="1" destOrd="0" parTransId="{5F59A319-D560-4B31-A8F4-6174B583172A}" sibTransId="{0104DBD0-40B0-4669-9BB3-D46B2DA8C4D4}"/>
    <dgm:cxn modelId="{2403DD25-8D55-4334-B39C-F3999F01785A}" type="presOf" srcId="{49B4E7A0-0446-4A02-BCE3-8789337E9E77}" destId="{8D0F1CEB-CDB6-4895-BE4F-DFAA840351AE}" srcOrd="0" destOrd="0" presId="urn:microsoft.com/office/officeart/2005/8/layout/list1"/>
    <dgm:cxn modelId="{8EFB792E-6E74-45A6-9924-0C4BE377A51F}" type="presOf" srcId="{5E5365B1-FD46-4E25-B7F3-F2D1F7B77CFD}" destId="{B4565256-197C-4960-AC79-E285205AB1D0}" srcOrd="1" destOrd="0" presId="urn:microsoft.com/office/officeart/2005/8/layout/list1"/>
    <dgm:cxn modelId="{EDB2015C-5E45-49CE-AD1D-D70FF49BD64A}" type="presOf" srcId="{49B4E7A0-0446-4A02-BCE3-8789337E9E77}" destId="{014FD047-3916-42A5-99E3-7366BFFE574B}" srcOrd="1" destOrd="0" presId="urn:microsoft.com/office/officeart/2005/8/layout/list1"/>
    <dgm:cxn modelId="{47EF0269-E18B-4DD8-880C-5E7DABA7A79D}" type="presOf" srcId="{8163893C-0304-429E-9E7F-6B7DA6768A13}" destId="{8EA1DE4A-B7B3-49C1-877A-1795C99B37D6}" srcOrd="1" destOrd="0" presId="urn:microsoft.com/office/officeart/2005/8/layout/list1"/>
    <dgm:cxn modelId="{3EF2534B-6492-4C56-AF3E-8BEAE29D9912}" srcId="{639FAF53-38FC-4AC5-8916-BED198077F3A}" destId="{5E5365B1-FD46-4E25-B7F3-F2D1F7B77CFD}" srcOrd="0" destOrd="0" parTransId="{63FECBD5-D1F9-48E5-826C-A4108A6AEF5B}" sibTransId="{9A8A6D53-49C3-40BD-A7DB-81A766D4BA7F}"/>
    <dgm:cxn modelId="{D6BDD34F-F87E-41CD-9A8F-3333DB00CF88}" type="presOf" srcId="{5E5365B1-FD46-4E25-B7F3-F2D1F7B77CFD}" destId="{D8621448-D73B-4DCF-9FF9-18B08905A05F}" srcOrd="0" destOrd="0" presId="urn:microsoft.com/office/officeart/2005/8/layout/list1"/>
    <dgm:cxn modelId="{823081CB-5D28-44D6-8EE6-EFABCBE8E71C}" type="presOf" srcId="{639FAF53-38FC-4AC5-8916-BED198077F3A}" destId="{285048D5-25F5-488E-A67B-CDF88C6D781B}" srcOrd="0" destOrd="0" presId="urn:microsoft.com/office/officeart/2005/8/layout/list1"/>
    <dgm:cxn modelId="{151B4ECC-8E8E-4AC2-8A70-3F9C4B365724}" type="presOf" srcId="{8163893C-0304-429E-9E7F-6B7DA6768A13}" destId="{17B4E432-FBDA-4419-B381-5903F14C9194}" srcOrd="0" destOrd="0" presId="urn:microsoft.com/office/officeart/2005/8/layout/list1"/>
    <dgm:cxn modelId="{23A69AE6-6ACC-4C91-9D0E-D71F7C9CFA25}" srcId="{639FAF53-38FC-4AC5-8916-BED198077F3A}" destId="{8163893C-0304-429E-9E7F-6B7DA6768A13}" srcOrd="2" destOrd="0" parTransId="{9DD03847-A252-4F12-B594-7E1DDA4BF908}" sibTransId="{3488C484-6FC0-482E-85FF-3A2BE0994C52}"/>
    <dgm:cxn modelId="{9D8927D3-D1E3-4358-9052-DCADC03BAFAF}" type="presParOf" srcId="{285048D5-25F5-488E-A67B-CDF88C6D781B}" destId="{F4C4DFBB-CAC1-403F-B163-85584FBDA949}" srcOrd="0" destOrd="0" presId="urn:microsoft.com/office/officeart/2005/8/layout/list1"/>
    <dgm:cxn modelId="{39A80227-D86E-4BF7-B821-5693EC0C9AE7}" type="presParOf" srcId="{F4C4DFBB-CAC1-403F-B163-85584FBDA949}" destId="{D8621448-D73B-4DCF-9FF9-18B08905A05F}" srcOrd="0" destOrd="0" presId="urn:microsoft.com/office/officeart/2005/8/layout/list1"/>
    <dgm:cxn modelId="{AD03E879-1513-476B-B58A-FE53E3F8B2F6}" type="presParOf" srcId="{F4C4DFBB-CAC1-403F-B163-85584FBDA949}" destId="{B4565256-197C-4960-AC79-E285205AB1D0}" srcOrd="1" destOrd="0" presId="urn:microsoft.com/office/officeart/2005/8/layout/list1"/>
    <dgm:cxn modelId="{237D172C-5B06-4E12-BD91-F8F32D96FE62}" type="presParOf" srcId="{285048D5-25F5-488E-A67B-CDF88C6D781B}" destId="{D72C29A0-7241-4EDC-9F55-8497150FFB84}" srcOrd="1" destOrd="0" presId="urn:microsoft.com/office/officeart/2005/8/layout/list1"/>
    <dgm:cxn modelId="{D9BD8EE3-B3E8-43AB-B7C6-B15AEDAEF22D}" type="presParOf" srcId="{285048D5-25F5-488E-A67B-CDF88C6D781B}" destId="{9D304AF2-A34E-4B9F-8E30-3145D6D58FA2}" srcOrd="2" destOrd="0" presId="urn:microsoft.com/office/officeart/2005/8/layout/list1"/>
    <dgm:cxn modelId="{134FA19A-7353-4808-9FC7-372E837D0537}" type="presParOf" srcId="{285048D5-25F5-488E-A67B-CDF88C6D781B}" destId="{87B90C40-F86E-417B-90DE-C3B3FB154856}" srcOrd="3" destOrd="0" presId="urn:microsoft.com/office/officeart/2005/8/layout/list1"/>
    <dgm:cxn modelId="{30EBB70F-87C2-4218-B00A-2E08E442E42B}" type="presParOf" srcId="{285048D5-25F5-488E-A67B-CDF88C6D781B}" destId="{DEB4FAD1-14FA-49FF-BE3D-2170691673C3}" srcOrd="4" destOrd="0" presId="urn:microsoft.com/office/officeart/2005/8/layout/list1"/>
    <dgm:cxn modelId="{E0223385-E32B-4689-BCC3-87613C174B86}" type="presParOf" srcId="{DEB4FAD1-14FA-49FF-BE3D-2170691673C3}" destId="{8D0F1CEB-CDB6-4895-BE4F-DFAA840351AE}" srcOrd="0" destOrd="0" presId="urn:microsoft.com/office/officeart/2005/8/layout/list1"/>
    <dgm:cxn modelId="{87172320-5E92-43E3-823F-302FFDD7DFED}" type="presParOf" srcId="{DEB4FAD1-14FA-49FF-BE3D-2170691673C3}" destId="{014FD047-3916-42A5-99E3-7366BFFE574B}" srcOrd="1" destOrd="0" presId="urn:microsoft.com/office/officeart/2005/8/layout/list1"/>
    <dgm:cxn modelId="{D1D2BD30-9496-4D91-8891-52F483B2B196}" type="presParOf" srcId="{285048D5-25F5-488E-A67B-CDF88C6D781B}" destId="{22E18F1C-823F-44E0-8824-E9215FB9FAA0}" srcOrd="5" destOrd="0" presId="urn:microsoft.com/office/officeart/2005/8/layout/list1"/>
    <dgm:cxn modelId="{7A6A5C76-1DA7-4B12-9057-4E0FCC4E2B77}" type="presParOf" srcId="{285048D5-25F5-488E-A67B-CDF88C6D781B}" destId="{4FA0C214-1A24-47E6-B892-A37223D4B0A0}" srcOrd="6" destOrd="0" presId="urn:microsoft.com/office/officeart/2005/8/layout/list1"/>
    <dgm:cxn modelId="{99586464-5979-42FB-9609-6433DCE3E9F9}" type="presParOf" srcId="{285048D5-25F5-488E-A67B-CDF88C6D781B}" destId="{D832E9CB-56AD-4262-ACD7-1B61FD53C242}" srcOrd="7" destOrd="0" presId="urn:microsoft.com/office/officeart/2005/8/layout/list1"/>
    <dgm:cxn modelId="{5B39A832-4F94-4ED9-9CA5-C732B6DE841E}" type="presParOf" srcId="{285048D5-25F5-488E-A67B-CDF88C6D781B}" destId="{62F8EEBA-4F7C-4FE8-9877-811BEE13DD07}" srcOrd="8" destOrd="0" presId="urn:microsoft.com/office/officeart/2005/8/layout/list1"/>
    <dgm:cxn modelId="{351995A0-A693-4784-95AA-725939D7DEF2}" type="presParOf" srcId="{62F8EEBA-4F7C-4FE8-9877-811BEE13DD07}" destId="{17B4E432-FBDA-4419-B381-5903F14C9194}" srcOrd="0" destOrd="0" presId="urn:microsoft.com/office/officeart/2005/8/layout/list1"/>
    <dgm:cxn modelId="{40654A79-83FF-4A21-953A-81260FA6A229}" type="presParOf" srcId="{62F8EEBA-4F7C-4FE8-9877-811BEE13DD07}" destId="{8EA1DE4A-B7B3-49C1-877A-1795C99B37D6}" srcOrd="1" destOrd="0" presId="urn:microsoft.com/office/officeart/2005/8/layout/list1"/>
    <dgm:cxn modelId="{0ED8B726-7906-4059-9A07-EF253183C274}" type="presParOf" srcId="{285048D5-25F5-488E-A67B-CDF88C6D781B}" destId="{196D5D97-E9FA-419B-802D-76C66C2E3C6D}" srcOrd="9" destOrd="0" presId="urn:microsoft.com/office/officeart/2005/8/layout/list1"/>
    <dgm:cxn modelId="{F08304BE-1825-4E20-95E3-6A08FABC22DE}" type="presParOf" srcId="{285048D5-25F5-488E-A67B-CDF88C6D781B}" destId="{E9EE85F1-DC38-4EC1-A95C-8B2752289E3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B5BC8F-73F6-4EC7-8CD8-5BE85C11E250}" type="doc">
      <dgm:prSet loTypeId="urn:microsoft.com/office/officeart/2005/8/layout/hProcess9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95611C64-4C80-4E45-AA0D-66F9A7C6E557}">
      <dgm:prSet/>
      <dgm:spPr/>
      <dgm:t>
        <a:bodyPr/>
        <a:lstStyle/>
        <a:p>
          <a:r>
            <a:rPr lang="th-TH"/>
            <a:t>กิจกรรมที่ 1 พัฒนาร้านยาแผนปัจจุบัน (ขย. 1) ให้เข้าสู่บันไดขั้นที่ 2 ของมาตรฐาน </a:t>
          </a:r>
          <a:r>
            <a:rPr lang="en-US"/>
            <a:t>GPP</a:t>
          </a:r>
          <a:endParaRPr lang="th-TH"/>
        </a:p>
      </dgm:t>
    </dgm:pt>
    <dgm:pt modelId="{0ABACD79-2857-460B-ABE8-64C9A5F39BE7}" type="parTrans" cxnId="{D3E53F61-F38D-4CFD-9E81-52895D368033}">
      <dgm:prSet/>
      <dgm:spPr/>
      <dgm:t>
        <a:bodyPr/>
        <a:lstStyle/>
        <a:p>
          <a:endParaRPr lang="th-TH"/>
        </a:p>
      </dgm:t>
    </dgm:pt>
    <dgm:pt modelId="{EE73D57E-1099-40E4-BCB9-FB93FAC53EAB}" type="sibTrans" cxnId="{D3E53F61-F38D-4CFD-9E81-52895D368033}">
      <dgm:prSet/>
      <dgm:spPr/>
      <dgm:t>
        <a:bodyPr/>
        <a:lstStyle/>
        <a:p>
          <a:endParaRPr lang="th-TH"/>
        </a:p>
      </dgm:t>
    </dgm:pt>
    <dgm:pt modelId="{70035CF1-E74A-437F-A794-A128AC99E8B5}">
      <dgm:prSet/>
      <dgm:spPr/>
      <dgm:t>
        <a:bodyPr/>
        <a:lstStyle/>
        <a:p>
          <a:r>
            <a:rPr lang="th-TH" dirty="0"/>
            <a:t>กิจกรรมที่ 2 พัฒนาร้านยาบรรจุเสร็จฯ (</a:t>
          </a:r>
          <a:r>
            <a:rPr lang="th-TH" dirty="0" err="1"/>
            <a:t>ขย</a:t>
          </a:r>
          <a:r>
            <a:rPr lang="th-TH" dirty="0"/>
            <a:t>. 2) ให้เข้าสู่มาตรฐานของจังหวัดอุตรดิตถ์</a:t>
          </a:r>
        </a:p>
      </dgm:t>
    </dgm:pt>
    <dgm:pt modelId="{02030399-1639-4422-9935-D192E11FC1E6}" type="parTrans" cxnId="{307AD69B-E4D7-4193-824F-E752A1BC4BB4}">
      <dgm:prSet/>
      <dgm:spPr/>
      <dgm:t>
        <a:bodyPr/>
        <a:lstStyle/>
        <a:p>
          <a:endParaRPr lang="th-TH"/>
        </a:p>
      </dgm:t>
    </dgm:pt>
    <dgm:pt modelId="{E4BD042F-A181-45DB-BBDE-4E3CBDC7CF58}" type="sibTrans" cxnId="{307AD69B-E4D7-4193-824F-E752A1BC4BB4}">
      <dgm:prSet/>
      <dgm:spPr/>
      <dgm:t>
        <a:bodyPr/>
        <a:lstStyle/>
        <a:p>
          <a:endParaRPr lang="th-TH"/>
        </a:p>
      </dgm:t>
    </dgm:pt>
    <dgm:pt modelId="{C0F65261-0828-4EB2-9B08-5A052291D004}">
      <dgm:prSet/>
      <dgm:spPr/>
      <dgm:t>
        <a:bodyPr/>
        <a:lstStyle/>
        <a:p>
          <a:r>
            <a:rPr lang="th-TH" dirty="0"/>
            <a:t>กิจกรรมที่ 3 พัฒนาร้านยาสัตว์ (</a:t>
          </a:r>
          <a:r>
            <a:rPr lang="th-TH" dirty="0" err="1"/>
            <a:t>ขย</a:t>
          </a:r>
          <a:r>
            <a:rPr lang="th-TH" dirty="0"/>
            <a:t>. 3) ให้เข้าสู่มาตรฐานของจังหวัดอุตรดิตถ์</a:t>
          </a:r>
        </a:p>
      </dgm:t>
    </dgm:pt>
    <dgm:pt modelId="{7D12250D-DC55-420E-9A2F-CB672C3488F1}" type="parTrans" cxnId="{22B2ED7C-2B0D-4B37-9A33-BB3B41B0AC67}">
      <dgm:prSet/>
      <dgm:spPr/>
      <dgm:t>
        <a:bodyPr/>
        <a:lstStyle/>
        <a:p>
          <a:endParaRPr lang="th-TH"/>
        </a:p>
      </dgm:t>
    </dgm:pt>
    <dgm:pt modelId="{107F6294-30AC-4FA2-B9E2-D45C06D9A58D}" type="sibTrans" cxnId="{22B2ED7C-2B0D-4B37-9A33-BB3B41B0AC67}">
      <dgm:prSet/>
      <dgm:spPr/>
      <dgm:t>
        <a:bodyPr/>
        <a:lstStyle/>
        <a:p>
          <a:endParaRPr lang="th-TH"/>
        </a:p>
      </dgm:t>
    </dgm:pt>
    <dgm:pt modelId="{E814B3FF-FAEA-4452-9E24-D500265B21F9}">
      <dgm:prSet custT="1"/>
      <dgm:spPr/>
      <dgm:t>
        <a:bodyPr/>
        <a:lstStyle/>
        <a:p>
          <a:r>
            <a:rPr lang="th-TH" sz="2000" b="0" dirty="0">
              <a:solidFill>
                <a:schemeClr val="bg1"/>
              </a:solidFill>
              <a:cs typeface="+mn-cs"/>
            </a:rPr>
            <a:t>กิจกรรมที่ </a:t>
          </a:r>
          <a:r>
            <a:rPr lang="en-US" sz="2000" b="0" dirty="0">
              <a:solidFill>
                <a:schemeClr val="bg1"/>
              </a:solidFill>
              <a:cs typeface="+mn-cs"/>
            </a:rPr>
            <a:t>4 </a:t>
          </a:r>
          <a:r>
            <a:rPr lang="th-TH" sz="2000" b="0" spc="0" dirty="0">
              <a:solidFill>
                <a:schemeClr val="bg1"/>
              </a:solidFill>
              <a:latin typeface="TH SarabunPSK" panose="020B0500040200020003" pitchFamily="34" charset="-34"/>
              <a:cs typeface="+mn-cs"/>
            </a:rPr>
            <a:t>การ</a:t>
          </a:r>
          <a:r>
            <a:rPr lang="th-TH" sz="2000" b="0" dirty="0">
              <a:solidFill>
                <a:schemeClr val="bg1"/>
              </a:solidFill>
              <a:latin typeface="TH SarabunPSK" panose="020B0500040200020003" pitchFamily="34" charset="-34"/>
              <a:cs typeface="+mn-cs"/>
            </a:rPr>
            <a:t>ประชาสัมพันธ์ร้านยาต่างๆ</a:t>
          </a:r>
          <a:endParaRPr lang="th-TH" sz="2000" b="0" dirty="0">
            <a:solidFill>
              <a:schemeClr val="bg1"/>
            </a:solidFill>
            <a:cs typeface="+mn-cs"/>
          </a:endParaRPr>
        </a:p>
      </dgm:t>
    </dgm:pt>
    <dgm:pt modelId="{0D27E6DC-9314-469F-B2A3-6F481135BADE}" type="parTrans" cxnId="{6F5CAA6D-BEAE-4E53-8518-15ECEB10C32B}">
      <dgm:prSet/>
      <dgm:spPr/>
      <dgm:t>
        <a:bodyPr/>
        <a:lstStyle/>
        <a:p>
          <a:endParaRPr lang="th-TH"/>
        </a:p>
      </dgm:t>
    </dgm:pt>
    <dgm:pt modelId="{5394B893-A68C-4E2E-AD0B-1EF74E52F0B7}" type="sibTrans" cxnId="{6F5CAA6D-BEAE-4E53-8518-15ECEB10C32B}">
      <dgm:prSet/>
      <dgm:spPr/>
      <dgm:t>
        <a:bodyPr/>
        <a:lstStyle/>
        <a:p>
          <a:endParaRPr lang="th-TH"/>
        </a:p>
      </dgm:t>
    </dgm:pt>
    <dgm:pt modelId="{603C884E-BFD0-48A1-9706-FBB20145134E}" type="pres">
      <dgm:prSet presAssocID="{2CB5BC8F-73F6-4EC7-8CD8-5BE85C11E250}" presName="CompostProcess" presStyleCnt="0">
        <dgm:presLayoutVars>
          <dgm:dir/>
          <dgm:resizeHandles val="exact"/>
        </dgm:presLayoutVars>
      </dgm:prSet>
      <dgm:spPr/>
    </dgm:pt>
    <dgm:pt modelId="{3E7A9909-8CC6-4FFB-B725-B349D424DD78}" type="pres">
      <dgm:prSet presAssocID="{2CB5BC8F-73F6-4EC7-8CD8-5BE85C11E250}" presName="arrow" presStyleLbl="bgShp" presStyleIdx="0" presStyleCnt="1"/>
      <dgm:spPr/>
    </dgm:pt>
    <dgm:pt modelId="{032A1C87-AF6F-4151-BA6A-FBB426B9162E}" type="pres">
      <dgm:prSet presAssocID="{2CB5BC8F-73F6-4EC7-8CD8-5BE85C11E250}" presName="linearProcess" presStyleCnt="0"/>
      <dgm:spPr/>
    </dgm:pt>
    <dgm:pt modelId="{7051C307-F2FD-45C2-842C-6796917B53F2}" type="pres">
      <dgm:prSet presAssocID="{95611C64-4C80-4E45-AA0D-66F9A7C6E557}" presName="textNode" presStyleLbl="node1" presStyleIdx="0" presStyleCnt="4">
        <dgm:presLayoutVars>
          <dgm:bulletEnabled val="1"/>
        </dgm:presLayoutVars>
      </dgm:prSet>
      <dgm:spPr/>
    </dgm:pt>
    <dgm:pt modelId="{A8520EE8-B825-477A-9F6F-35BA6901AB5C}" type="pres">
      <dgm:prSet presAssocID="{EE73D57E-1099-40E4-BCB9-FB93FAC53EAB}" presName="sibTrans" presStyleCnt="0"/>
      <dgm:spPr/>
    </dgm:pt>
    <dgm:pt modelId="{3238DABE-5661-4A24-BC41-B35F09C3E4B9}" type="pres">
      <dgm:prSet presAssocID="{70035CF1-E74A-437F-A794-A128AC99E8B5}" presName="textNode" presStyleLbl="node1" presStyleIdx="1" presStyleCnt="4">
        <dgm:presLayoutVars>
          <dgm:bulletEnabled val="1"/>
        </dgm:presLayoutVars>
      </dgm:prSet>
      <dgm:spPr/>
    </dgm:pt>
    <dgm:pt modelId="{A662B2CF-C393-4F4D-832B-98B7A44354BC}" type="pres">
      <dgm:prSet presAssocID="{E4BD042F-A181-45DB-BBDE-4E3CBDC7CF58}" presName="sibTrans" presStyleCnt="0"/>
      <dgm:spPr/>
    </dgm:pt>
    <dgm:pt modelId="{1BD12CC4-9D12-4489-83EB-1F774D44E04B}" type="pres">
      <dgm:prSet presAssocID="{C0F65261-0828-4EB2-9B08-5A052291D004}" presName="textNode" presStyleLbl="node1" presStyleIdx="2" presStyleCnt="4">
        <dgm:presLayoutVars>
          <dgm:bulletEnabled val="1"/>
        </dgm:presLayoutVars>
      </dgm:prSet>
      <dgm:spPr/>
    </dgm:pt>
    <dgm:pt modelId="{03F365CF-CA84-43B4-8176-A64752EB7DE9}" type="pres">
      <dgm:prSet presAssocID="{107F6294-30AC-4FA2-B9E2-D45C06D9A58D}" presName="sibTrans" presStyleCnt="0"/>
      <dgm:spPr/>
    </dgm:pt>
    <dgm:pt modelId="{34AC710A-0DFD-457D-ADCE-A8EB657D5461}" type="pres">
      <dgm:prSet presAssocID="{E814B3FF-FAEA-4452-9E24-D500265B21F9}" presName="textNode" presStyleLbl="node1" presStyleIdx="3" presStyleCnt="4" custLinFactNeighborX="4159" custLinFactNeighborY="-1266">
        <dgm:presLayoutVars>
          <dgm:bulletEnabled val="1"/>
        </dgm:presLayoutVars>
      </dgm:prSet>
      <dgm:spPr/>
    </dgm:pt>
  </dgm:ptLst>
  <dgm:cxnLst>
    <dgm:cxn modelId="{E4066B15-37F1-42D9-AC0E-43DBA3EDF421}" type="presOf" srcId="{70035CF1-E74A-437F-A794-A128AC99E8B5}" destId="{3238DABE-5661-4A24-BC41-B35F09C3E4B9}" srcOrd="0" destOrd="0" presId="urn:microsoft.com/office/officeart/2005/8/layout/hProcess9"/>
    <dgm:cxn modelId="{CF70E124-C69E-49A0-A98A-420B50984BE7}" type="presOf" srcId="{2CB5BC8F-73F6-4EC7-8CD8-5BE85C11E250}" destId="{603C884E-BFD0-48A1-9706-FBB20145134E}" srcOrd="0" destOrd="0" presId="urn:microsoft.com/office/officeart/2005/8/layout/hProcess9"/>
    <dgm:cxn modelId="{D3E53F61-F38D-4CFD-9E81-52895D368033}" srcId="{2CB5BC8F-73F6-4EC7-8CD8-5BE85C11E250}" destId="{95611C64-4C80-4E45-AA0D-66F9A7C6E557}" srcOrd="0" destOrd="0" parTransId="{0ABACD79-2857-460B-ABE8-64C9A5F39BE7}" sibTransId="{EE73D57E-1099-40E4-BCB9-FB93FAC53EAB}"/>
    <dgm:cxn modelId="{6F5CAA6D-BEAE-4E53-8518-15ECEB10C32B}" srcId="{2CB5BC8F-73F6-4EC7-8CD8-5BE85C11E250}" destId="{E814B3FF-FAEA-4452-9E24-D500265B21F9}" srcOrd="3" destOrd="0" parTransId="{0D27E6DC-9314-469F-B2A3-6F481135BADE}" sibTransId="{5394B893-A68C-4E2E-AD0B-1EF74E52F0B7}"/>
    <dgm:cxn modelId="{9301927C-5162-4215-8C1F-9D38652422DE}" type="presOf" srcId="{95611C64-4C80-4E45-AA0D-66F9A7C6E557}" destId="{7051C307-F2FD-45C2-842C-6796917B53F2}" srcOrd="0" destOrd="0" presId="urn:microsoft.com/office/officeart/2005/8/layout/hProcess9"/>
    <dgm:cxn modelId="{22B2ED7C-2B0D-4B37-9A33-BB3B41B0AC67}" srcId="{2CB5BC8F-73F6-4EC7-8CD8-5BE85C11E250}" destId="{C0F65261-0828-4EB2-9B08-5A052291D004}" srcOrd="2" destOrd="0" parTransId="{7D12250D-DC55-420E-9A2F-CB672C3488F1}" sibTransId="{107F6294-30AC-4FA2-B9E2-D45C06D9A58D}"/>
    <dgm:cxn modelId="{307AD69B-E4D7-4193-824F-E752A1BC4BB4}" srcId="{2CB5BC8F-73F6-4EC7-8CD8-5BE85C11E250}" destId="{70035CF1-E74A-437F-A794-A128AC99E8B5}" srcOrd="1" destOrd="0" parTransId="{02030399-1639-4422-9935-D192E11FC1E6}" sibTransId="{E4BD042F-A181-45DB-BBDE-4E3CBDC7CF58}"/>
    <dgm:cxn modelId="{E936C6E3-F2DA-40BA-B6FA-757C1C376998}" type="presOf" srcId="{E814B3FF-FAEA-4452-9E24-D500265B21F9}" destId="{34AC710A-0DFD-457D-ADCE-A8EB657D5461}" srcOrd="0" destOrd="0" presId="urn:microsoft.com/office/officeart/2005/8/layout/hProcess9"/>
    <dgm:cxn modelId="{850C2FEF-E72E-466C-A7CC-230370469794}" type="presOf" srcId="{C0F65261-0828-4EB2-9B08-5A052291D004}" destId="{1BD12CC4-9D12-4489-83EB-1F774D44E04B}" srcOrd="0" destOrd="0" presId="urn:microsoft.com/office/officeart/2005/8/layout/hProcess9"/>
    <dgm:cxn modelId="{69DDF74D-7E3E-4516-9256-36B526E71CD1}" type="presParOf" srcId="{603C884E-BFD0-48A1-9706-FBB20145134E}" destId="{3E7A9909-8CC6-4FFB-B725-B349D424DD78}" srcOrd="0" destOrd="0" presId="urn:microsoft.com/office/officeart/2005/8/layout/hProcess9"/>
    <dgm:cxn modelId="{A307CE8E-1145-4A45-8DCE-E39F86FC46D4}" type="presParOf" srcId="{603C884E-BFD0-48A1-9706-FBB20145134E}" destId="{032A1C87-AF6F-4151-BA6A-FBB426B9162E}" srcOrd="1" destOrd="0" presId="urn:microsoft.com/office/officeart/2005/8/layout/hProcess9"/>
    <dgm:cxn modelId="{73A8B391-D161-4A7D-BD04-B46352463A42}" type="presParOf" srcId="{032A1C87-AF6F-4151-BA6A-FBB426B9162E}" destId="{7051C307-F2FD-45C2-842C-6796917B53F2}" srcOrd="0" destOrd="0" presId="urn:microsoft.com/office/officeart/2005/8/layout/hProcess9"/>
    <dgm:cxn modelId="{943AEC5A-18AA-42D4-9D72-56CFD5830342}" type="presParOf" srcId="{032A1C87-AF6F-4151-BA6A-FBB426B9162E}" destId="{A8520EE8-B825-477A-9F6F-35BA6901AB5C}" srcOrd="1" destOrd="0" presId="urn:microsoft.com/office/officeart/2005/8/layout/hProcess9"/>
    <dgm:cxn modelId="{0E5B8BB7-672C-4758-9B34-E001EA3C35ED}" type="presParOf" srcId="{032A1C87-AF6F-4151-BA6A-FBB426B9162E}" destId="{3238DABE-5661-4A24-BC41-B35F09C3E4B9}" srcOrd="2" destOrd="0" presId="urn:microsoft.com/office/officeart/2005/8/layout/hProcess9"/>
    <dgm:cxn modelId="{BEE800A9-8D16-4439-A168-F5C9BF4D3AD0}" type="presParOf" srcId="{032A1C87-AF6F-4151-BA6A-FBB426B9162E}" destId="{A662B2CF-C393-4F4D-832B-98B7A44354BC}" srcOrd="3" destOrd="0" presId="urn:microsoft.com/office/officeart/2005/8/layout/hProcess9"/>
    <dgm:cxn modelId="{2EFFECEE-F42D-4822-9A17-BBD7AD114CAB}" type="presParOf" srcId="{032A1C87-AF6F-4151-BA6A-FBB426B9162E}" destId="{1BD12CC4-9D12-4489-83EB-1F774D44E04B}" srcOrd="4" destOrd="0" presId="urn:microsoft.com/office/officeart/2005/8/layout/hProcess9"/>
    <dgm:cxn modelId="{E82C7841-1B1C-40F5-8DC7-EA3F3C9041B0}" type="presParOf" srcId="{032A1C87-AF6F-4151-BA6A-FBB426B9162E}" destId="{03F365CF-CA84-43B4-8176-A64752EB7DE9}" srcOrd="5" destOrd="0" presId="urn:microsoft.com/office/officeart/2005/8/layout/hProcess9"/>
    <dgm:cxn modelId="{6360BCEF-12D6-43C3-A97F-1CD731FE96DD}" type="presParOf" srcId="{032A1C87-AF6F-4151-BA6A-FBB426B9162E}" destId="{34AC710A-0DFD-457D-ADCE-A8EB657D5461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0A93AB-A2F3-4A0D-96E7-A7C21DFE4FE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33961C20-2A78-4566-8A57-CDD4FC593CBA}">
      <dgm:prSet phldrT="[ข้อความ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2400" dirty="0"/>
            <a:t>สร้างเครือข่ายสื่อสารการใช้กัญชาทางการแพทย์อย่างปลอดภัยในชุมชน ผ่าน </a:t>
          </a:r>
          <a:r>
            <a:rPr lang="th-TH" sz="2400" dirty="0" err="1"/>
            <a:t>อส</a:t>
          </a:r>
          <a:r>
            <a:rPr lang="th-TH" sz="2400" dirty="0"/>
            <a:t>ม. และผู้นำชุมชน  </a:t>
          </a:r>
          <a:r>
            <a:rPr lang="th-TH" sz="2000" dirty="0"/>
            <a:t>(</a:t>
          </a:r>
          <a:r>
            <a:rPr lang="th-TH" sz="2000" dirty="0" err="1"/>
            <a:t>ประชุมอ</a:t>
          </a:r>
          <a:r>
            <a:rPr lang="th-TH" sz="2000" dirty="0"/>
            <a:t>สม. ของรพ.สต.  </a:t>
          </a:r>
          <a:r>
            <a:rPr lang="th-TH" sz="2000" dirty="0" err="1"/>
            <a:t>อบรมอ</a:t>
          </a:r>
          <a:r>
            <a:rPr lang="th-TH" sz="2000" dirty="0"/>
            <a:t>สม.หมอประจำบ้าน ฯลฯ)</a:t>
          </a:r>
        </a:p>
        <a:p>
          <a:pPr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900" dirty="0"/>
        </a:p>
      </dgm:t>
    </dgm:pt>
    <dgm:pt modelId="{B8CF7F9B-4DC6-4BA8-9AE3-679A32974006}" type="parTrans" cxnId="{03D7B8C4-6B91-4119-82C6-7BDC75815C43}">
      <dgm:prSet/>
      <dgm:spPr/>
      <dgm:t>
        <a:bodyPr/>
        <a:lstStyle/>
        <a:p>
          <a:endParaRPr lang="th-TH"/>
        </a:p>
      </dgm:t>
    </dgm:pt>
    <dgm:pt modelId="{E3A1BE25-1B53-4120-9F84-ABE157A00D19}" type="sibTrans" cxnId="{03D7B8C4-6B91-4119-82C6-7BDC75815C43}">
      <dgm:prSet/>
      <dgm:spPr/>
      <dgm:t>
        <a:bodyPr/>
        <a:lstStyle/>
        <a:p>
          <a:endParaRPr lang="th-TH"/>
        </a:p>
      </dgm:t>
    </dgm:pt>
    <dgm:pt modelId="{7A3F589C-61C6-4FFB-B0AF-F027B1548A82}">
      <dgm:prSet phldrT="[ข้อความ]"/>
      <dgm:spPr/>
      <dgm:t>
        <a:bodyPr/>
        <a:lstStyle/>
        <a:p>
          <a:r>
            <a:rPr lang="th-TH" dirty="0"/>
            <a:t>ชี้แจงและทำความเข้าใจเกี่ยวกับผลิตภัณฑ์กัญชา (ทั้งแผนปัจจุบัน และแผนไทย ที่ได้รับอนุญาตให้ผลิต) ให้กับประชาชนในพื้นที่ทราบ</a:t>
          </a:r>
        </a:p>
      </dgm:t>
    </dgm:pt>
    <dgm:pt modelId="{B8229577-CBB8-4EDB-B149-90A6C9F1AEF3}" type="parTrans" cxnId="{8E202138-541F-443C-8D2D-0DD18B39B597}">
      <dgm:prSet/>
      <dgm:spPr/>
      <dgm:t>
        <a:bodyPr/>
        <a:lstStyle/>
        <a:p>
          <a:endParaRPr lang="th-TH"/>
        </a:p>
      </dgm:t>
    </dgm:pt>
    <dgm:pt modelId="{7B5C35B7-0B59-452B-A3FA-4C97AE45D00B}" type="sibTrans" cxnId="{8E202138-541F-443C-8D2D-0DD18B39B597}">
      <dgm:prSet/>
      <dgm:spPr/>
      <dgm:t>
        <a:bodyPr/>
        <a:lstStyle/>
        <a:p>
          <a:endParaRPr lang="th-TH"/>
        </a:p>
      </dgm:t>
    </dgm:pt>
    <dgm:pt modelId="{6236B7A7-9A75-44DE-9FCA-2ADD607AB8B6}">
      <dgm:prSet phldrT="[ข้อความ]"/>
      <dgm:spPr/>
      <dgm:t>
        <a:bodyPr/>
        <a:lstStyle/>
        <a:p>
          <a:r>
            <a:rPr lang="th-TH" dirty="0"/>
            <a:t>ประชาสัมพันธ์ให้ผู้ป่วยทราบถึงช่องทางการเข้าถึงกัญชาทางการแพทย์ (คลินิกกัญชาทางการแพทย์) และข้อบ่งใช้ของกัญชาทางการแพทย์ที่แนะนำ </a:t>
          </a:r>
        </a:p>
      </dgm:t>
    </dgm:pt>
    <dgm:pt modelId="{D62FBE7B-29FC-4089-91EC-45BB481D30BA}" type="parTrans" cxnId="{BCA093D4-FE14-45CE-A2D3-D6B81247348B}">
      <dgm:prSet/>
      <dgm:spPr/>
      <dgm:t>
        <a:bodyPr/>
        <a:lstStyle/>
        <a:p>
          <a:endParaRPr lang="th-TH"/>
        </a:p>
      </dgm:t>
    </dgm:pt>
    <dgm:pt modelId="{37657EBE-2974-4618-95F9-FCA218412E57}" type="sibTrans" cxnId="{BCA093D4-FE14-45CE-A2D3-D6B81247348B}">
      <dgm:prSet/>
      <dgm:spPr/>
      <dgm:t>
        <a:bodyPr/>
        <a:lstStyle/>
        <a:p>
          <a:endParaRPr lang="th-TH"/>
        </a:p>
      </dgm:t>
    </dgm:pt>
    <dgm:pt modelId="{834D3852-BA17-4EAD-8B3F-A29C76AAE8B5}" type="pres">
      <dgm:prSet presAssocID="{110A93AB-A2F3-4A0D-96E7-A7C21DFE4FE2}" presName="Name0" presStyleCnt="0">
        <dgm:presLayoutVars>
          <dgm:chMax val="7"/>
          <dgm:chPref val="7"/>
          <dgm:dir/>
        </dgm:presLayoutVars>
      </dgm:prSet>
      <dgm:spPr/>
    </dgm:pt>
    <dgm:pt modelId="{FE310B67-7A1E-47BD-923F-43631F6135EB}" type="pres">
      <dgm:prSet presAssocID="{110A93AB-A2F3-4A0D-96E7-A7C21DFE4FE2}" presName="Name1" presStyleCnt="0"/>
      <dgm:spPr/>
    </dgm:pt>
    <dgm:pt modelId="{20CD44C0-D60D-45A9-840E-2E98BD0B74EE}" type="pres">
      <dgm:prSet presAssocID="{110A93AB-A2F3-4A0D-96E7-A7C21DFE4FE2}" presName="cycle" presStyleCnt="0"/>
      <dgm:spPr/>
    </dgm:pt>
    <dgm:pt modelId="{A33878C7-E64E-4EDF-9898-D88472EDFE38}" type="pres">
      <dgm:prSet presAssocID="{110A93AB-A2F3-4A0D-96E7-A7C21DFE4FE2}" presName="srcNode" presStyleLbl="node1" presStyleIdx="0" presStyleCnt="3"/>
      <dgm:spPr/>
    </dgm:pt>
    <dgm:pt modelId="{11AF58B2-8DD3-4CCA-9E62-64B2D2F82E16}" type="pres">
      <dgm:prSet presAssocID="{110A93AB-A2F3-4A0D-96E7-A7C21DFE4FE2}" presName="conn" presStyleLbl="parChTrans1D2" presStyleIdx="0" presStyleCnt="1"/>
      <dgm:spPr/>
    </dgm:pt>
    <dgm:pt modelId="{8C1BCF15-8496-4007-BEC3-A9646BDE925F}" type="pres">
      <dgm:prSet presAssocID="{110A93AB-A2F3-4A0D-96E7-A7C21DFE4FE2}" presName="extraNode" presStyleLbl="node1" presStyleIdx="0" presStyleCnt="3"/>
      <dgm:spPr/>
    </dgm:pt>
    <dgm:pt modelId="{696A6D4F-4D36-4369-A321-ADEF852B5A0A}" type="pres">
      <dgm:prSet presAssocID="{110A93AB-A2F3-4A0D-96E7-A7C21DFE4FE2}" presName="dstNode" presStyleLbl="node1" presStyleIdx="0" presStyleCnt="3"/>
      <dgm:spPr/>
    </dgm:pt>
    <dgm:pt modelId="{646AAAF8-1D0B-4CE7-9142-0A18434FA259}" type="pres">
      <dgm:prSet presAssocID="{33961C20-2A78-4566-8A57-CDD4FC593CBA}" presName="text_1" presStyleLbl="node1" presStyleIdx="0" presStyleCnt="3">
        <dgm:presLayoutVars>
          <dgm:bulletEnabled val="1"/>
        </dgm:presLayoutVars>
      </dgm:prSet>
      <dgm:spPr/>
    </dgm:pt>
    <dgm:pt modelId="{289E74CE-EB74-438A-BECB-99E10E33EB42}" type="pres">
      <dgm:prSet presAssocID="{33961C20-2A78-4566-8A57-CDD4FC593CBA}" presName="accent_1" presStyleCnt="0"/>
      <dgm:spPr/>
    </dgm:pt>
    <dgm:pt modelId="{92BFADE9-5B2D-4EF2-B22C-0D0DC1F56F7A}" type="pres">
      <dgm:prSet presAssocID="{33961C20-2A78-4566-8A57-CDD4FC593CBA}" presName="accentRepeatNode" presStyleLbl="solidFgAcc1" presStyleIdx="0" presStyleCnt="3"/>
      <dgm:spPr/>
    </dgm:pt>
    <dgm:pt modelId="{F8AD5994-AA90-40EA-8077-841D3437CF0D}" type="pres">
      <dgm:prSet presAssocID="{7A3F589C-61C6-4FFB-B0AF-F027B1548A82}" presName="text_2" presStyleLbl="node1" presStyleIdx="1" presStyleCnt="3">
        <dgm:presLayoutVars>
          <dgm:bulletEnabled val="1"/>
        </dgm:presLayoutVars>
      </dgm:prSet>
      <dgm:spPr/>
    </dgm:pt>
    <dgm:pt modelId="{E3544176-72EE-443E-AC03-B3B1B0ACC469}" type="pres">
      <dgm:prSet presAssocID="{7A3F589C-61C6-4FFB-B0AF-F027B1548A82}" presName="accent_2" presStyleCnt="0"/>
      <dgm:spPr/>
    </dgm:pt>
    <dgm:pt modelId="{7A983961-C1B1-4548-82BB-3A9381CF26DB}" type="pres">
      <dgm:prSet presAssocID="{7A3F589C-61C6-4FFB-B0AF-F027B1548A82}" presName="accentRepeatNode" presStyleLbl="solidFgAcc1" presStyleIdx="1" presStyleCnt="3"/>
      <dgm:spPr/>
    </dgm:pt>
    <dgm:pt modelId="{59CF77BF-61A6-4196-BE26-F430006AB025}" type="pres">
      <dgm:prSet presAssocID="{6236B7A7-9A75-44DE-9FCA-2ADD607AB8B6}" presName="text_3" presStyleLbl="node1" presStyleIdx="2" presStyleCnt="3">
        <dgm:presLayoutVars>
          <dgm:bulletEnabled val="1"/>
        </dgm:presLayoutVars>
      </dgm:prSet>
      <dgm:spPr/>
    </dgm:pt>
    <dgm:pt modelId="{05F69C7F-75B3-4416-B68D-40081F1CBEBD}" type="pres">
      <dgm:prSet presAssocID="{6236B7A7-9A75-44DE-9FCA-2ADD607AB8B6}" presName="accent_3" presStyleCnt="0"/>
      <dgm:spPr/>
    </dgm:pt>
    <dgm:pt modelId="{BC3C37E4-1047-4247-85CA-0B095A76D982}" type="pres">
      <dgm:prSet presAssocID="{6236B7A7-9A75-44DE-9FCA-2ADD607AB8B6}" presName="accentRepeatNode" presStyleLbl="solidFgAcc1" presStyleIdx="2" presStyleCnt="3"/>
      <dgm:spPr/>
    </dgm:pt>
  </dgm:ptLst>
  <dgm:cxnLst>
    <dgm:cxn modelId="{C98EE602-4B27-4386-ADC2-9AE1F28943DA}" type="presOf" srcId="{6236B7A7-9A75-44DE-9FCA-2ADD607AB8B6}" destId="{59CF77BF-61A6-4196-BE26-F430006AB025}" srcOrd="0" destOrd="0" presId="urn:microsoft.com/office/officeart/2008/layout/VerticalCurvedList"/>
    <dgm:cxn modelId="{3D55802C-60CF-4BFA-886A-9F58A01EC780}" type="presOf" srcId="{E3A1BE25-1B53-4120-9F84-ABE157A00D19}" destId="{11AF58B2-8DD3-4CCA-9E62-64B2D2F82E16}" srcOrd="0" destOrd="0" presId="urn:microsoft.com/office/officeart/2008/layout/VerticalCurvedList"/>
    <dgm:cxn modelId="{8E202138-541F-443C-8D2D-0DD18B39B597}" srcId="{110A93AB-A2F3-4A0D-96E7-A7C21DFE4FE2}" destId="{7A3F589C-61C6-4FFB-B0AF-F027B1548A82}" srcOrd="1" destOrd="0" parTransId="{B8229577-CBB8-4EDB-B149-90A6C9F1AEF3}" sibTransId="{7B5C35B7-0B59-452B-A3FA-4C97AE45D00B}"/>
    <dgm:cxn modelId="{AADA20B1-C7F6-4147-9F04-883359D961BA}" type="presOf" srcId="{110A93AB-A2F3-4A0D-96E7-A7C21DFE4FE2}" destId="{834D3852-BA17-4EAD-8B3F-A29C76AAE8B5}" srcOrd="0" destOrd="0" presId="urn:microsoft.com/office/officeart/2008/layout/VerticalCurvedList"/>
    <dgm:cxn modelId="{03D7B8C4-6B91-4119-82C6-7BDC75815C43}" srcId="{110A93AB-A2F3-4A0D-96E7-A7C21DFE4FE2}" destId="{33961C20-2A78-4566-8A57-CDD4FC593CBA}" srcOrd="0" destOrd="0" parTransId="{B8CF7F9B-4DC6-4BA8-9AE3-679A32974006}" sibTransId="{E3A1BE25-1B53-4120-9F84-ABE157A00D19}"/>
    <dgm:cxn modelId="{BCA093D4-FE14-45CE-A2D3-D6B81247348B}" srcId="{110A93AB-A2F3-4A0D-96E7-A7C21DFE4FE2}" destId="{6236B7A7-9A75-44DE-9FCA-2ADD607AB8B6}" srcOrd="2" destOrd="0" parTransId="{D62FBE7B-29FC-4089-91EC-45BB481D30BA}" sibTransId="{37657EBE-2974-4618-95F9-FCA218412E57}"/>
    <dgm:cxn modelId="{50170AF5-3B60-40C4-BE51-94B5A237CB1B}" type="presOf" srcId="{33961C20-2A78-4566-8A57-CDD4FC593CBA}" destId="{646AAAF8-1D0B-4CE7-9142-0A18434FA259}" srcOrd="0" destOrd="0" presId="urn:microsoft.com/office/officeart/2008/layout/VerticalCurvedList"/>
    <dgm:cxn modelId="{DEA824FF-389F-451A-A30A-B1DB25ED72DA}" type="presOf" srcId="{7A3F589C-61C6-4FFB-B0AF-F027B1548A82}" destId="{F8AD5994-AA90-40EA-8077-841D3437CF0D}" srcOrd="0" destOrd="0" presId="urn:microsoft.com/office/officeart/2008/layout/VerticalCurvedList"/>
    <dgm:cxn modelId="{050D6A8F-F9B5-4B6E-A933-DA3E7B85C624}" type="presParOf" srcId="{834D3852-BA17-4EAD-8B3F-A29C76AAE8B5}" destId="{FE310B67-7A1E-47BD-923F-43631F6135EB}" srcOrd="0" destOrd="0" presId="urn:microsoft.com/office/officeart/2008/layout/VerticalCurvedList"/>
    <dgm:cxn modelId="{95FC61A3-66D3-4C98-B65A-17379A0697A3}" type="presParOf" srcId="{FE310B67-7A1E-47BD-923F-43631F6135EB}" destId="{20CD44C0-D60D-45A9-840E-2E98BD0B74EE}" srcOrd="0" destOrd="0" presId="urn:microsoft.com/office/officeart/2008/layout/VerticalCurvedList"/>
    <dgm:cxn modelId="{3C01A754-FBDF-4938-849D-DC40B4D5CF33}" type="presParOf" srcId="{20CD44C0-D60D-45A9-840E-2E98BD0B74EE}" destId="{A33878C7-E64E-4EDF-9898-D88472EDFE38}" srcOrd="0" destOrd="0" presId="urn:microsoft.com/office/officeart/2008/layout/VerticalCurvedList"/>
    <dgm:cxn modelId="{166B55DA-760E-4BCC-9CD0-4BAFDAC3E4ED}" type="presParOf" srcId="{20CD44C0-D60D-45A9-840E-2E98BD0B74EE}" destId="{11AF58B2-8DD3-4CCA-9E62-64B2D2F82E16}" srcOrd="1" destOrd="0" presId="urn:microsoft.com/office/officeart/2008/layout/VerticalCurvedList"/>
    <dgm:cxn modelId="{89FD3BCB-D39C-4BD9-87F7-13F39755C925}" type="presParOf" srcId="{20CD44C0-D60D-45A9-840E-2E98BD0B74EE}" destId="{8C1BCF15-8496-4007-BEC3-A9646BDE925F}" srcOrd="2" destOrd="0" presId="urn:microsoft.com/office/officeart/2008/layout/VerticalCurvedList"/>
    <dgm:cxn modelId="{15BCEF16-4CF8-4FD0-BCBC-DA9A47F70250}" type="presParOf" srcId="{20CD44C0-D60D-45A9-840E-2E98BD0B74EE}" destId="{696A6D4F-4D36-4369-A321-ADEF852B5A0A}" srcOrd="3" destOrd="0" presId="urn:microsoft.com/office/officeart/2008/layout/VerticalCurvedList"/>
    <dgm:cxn modelId="{EB1EA50F-7A28-48E8-9067-2BB5F405773A}" type="presParOf" srcId="{FE310B67-7A1E-47BD-923F-43631F6135EB}" destId="{646AAAF8-1D0B-4CE7-9142-0A18434FA259}" srcOrd="1" destOrd="0" presId="urn:microsoft.com/office/officeart/2008/layout/VerticalCurvedList"/>
    <dgm:cxn modelId="{59E75C46-0B4E-4F1F-8C98-692ED2EBCA82}" type="presParOf" srcId="{FE310B67-7A1E-47BD-923F-43631F6135EB}" destId="{289E74CE-EB74-438A-BECB-99E10E33EB42}" srcOrd="2" destOrd="0" presId="urn:microsoft.com/office/officeart/2008/layout/VerticalCurvedList"/>
    <dgm:cxn modelId="{D9414295-0380-4E65-97B8-57CE45E34F4B}" type="presParOf" srcId="{289E74CE-EB74-438A-BECB-99E10E33EB42}" destId="{92BFADE9-5B2D-4EF2-B22C-0D0DC1F56F7A}" srcOrd="0" destOrd="0" presId="urn:microsoft.com/office/officeart/2008/layout/VerticalCurvedList"/>
    <dgm:cxn modelId="{700CA5F2-6601-4E60-A719-70CF9408C0F1}" type="presParOf" srcId="{FE310B67-7A1E-47BD-923F-43631F6135EB}" destId="{F8AD5994-AA90-40EA-8077-841D3437CF0D}" srcOrd="3" destOrd="0" presId="urn:microsoft.com/office/officeart/2008/layout/VerticalCurvedList"/>
    <dgm:cxn modelId="{6C7F3C2F-B3E0-47FF-8236-79104F3C31CE}" type="presParOf" srcId="{FE310B67-7A1E-47BD-923F-43631F6135EB}" destId="{E3544176-72EE-443E-AC03-B3B1B0ACC469}" srcOrd="4" destOrd="0" presId="urn:microsoft.com/office/officeart/2008/layout/VerticalCurvedList"/>
    <dgm:cxn modelId="{73BB0642-CAB1-48D2-8AAA-34F58E6B873A}" type="presParOf" srcId="{E3544176-72EE-443E-AC03-B3B1B0ACC469}" destId="{7A983961-C1B1-4548-82BB-3A9381CF26DB}" srcOrd="0" destOrd="0" presId="urn:microsoft.com/office/officeart/2008/layout/VerticalCurvedList"/>
    <dgm:cxn modelId="{CF169407-2436-455C-8AA5-7638F23D4F0A}" type="presParOf" srcId="{FE310B67-7A1E-47BD-923F-43631F6135EB}" destId="{59CF77BF-61A6-4196-BE26-F430006AB025}" srcOrd="5" destOrd="0" presId="urn:microsoft.com/office/officeart/2008/layout/VerticalCurvedList"/>
    <dgm:cxn modelId="{8C8EBE44-3DBE-4B55-872C-0CEE9A99624C}" type="presParOf" srcId="{FE310B67-7A1E-47BD-923F-43631F6135EB}" destId="{05F69C7F-75B3-4416-B68D-40081F1CBEBD}" srcOrd="6" destOrd="0" presId="urn:microsoft.com/office/officeart/2008/layout/VerticalCurvedList"/>
    <dgm:cxn modelId="{66ECC5C8-4A53-4370-91E0-FEC56BDCD4DF}" type="presParOf" srcId="{05F69C7F-75B3-4416-B68D-40081F1CBEBD}" destId="{BC3C37E4-1047-4247-85CA-0B095A76D98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304AF2-A34E-4B9F-8E30-3145D6D58FA2}">
      <dsp:nvSpPr>
        <dsp:cNvPr id="0" name=""/>
        <dsp:cNvSpPr/>
      </dsp:nvSpPr>
      <dsp:spPr>
        <a:xfrm>
          <a:off x="0" y="486086"/>
          <a:ext cx="10266045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565256-197C-4960-AC79-E285205AB1D0}">
      <dsp:nvSpPr>
        <dsp:cNvPr id="0" name=""/>
        <dsp:cNvSpPr/>
      </dsp:nvSpPr>
      <dsp:spPr>
        <a:xfrm>
          <a:off x="488739" y="28526"/>
          <a:ext cx="9774788" cy="9151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622" tIns="0" rIns="27162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200" b="1" kern="1200" dirty="0"/>
            <a:t>กลยุทธ์ที่ 1 การพัฒนามาตรฐานร้านยา</a:t>
          </a:r>
        </a:p>
      </dsp:txBody>
      <dsp:txXfrm>
        <a:off x="533411" y="73198"/>
        <a:ext cx="9685444" cy="825776"/>
      </dsp:txXfrm>
    </dsp:sp>
    <dsp:sp modelId="{4FA0C214-1A24-47E6-B892-A37223D4B0A0}">
      <dsp:nvSpPr>
        <dsp:cNvPr id="0" name=""/>
        <dsp:cNvSpPr/>
      </dsp:nvSpPr>
      <dsp:spPr>
        <a:xfrm>
          <a:off x="0" y="1892246"/>
          <a:ext cx="10266045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455917"/>
              <a:satOff val="-2303"/>
              <a:lumOff val="-32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4FD047-3916-42A5-99E3-7366BFFE574B}">
      <dsp:nvSpPr>
        <dsp:cNvPr id="0" name=""/>
        <dsp:cNvSpPr/>
      </dsp:nvSpPr>
      <dsp:spPr>
        <a:xfrm>
          <a:off x="495757" y="1434686"/>
          <a:ext cx="9769114" cy="915120"/>
        </a:xfrm>
        <a:prstGeom prst="roundRect">
          <a:avLst/>
        </a:prstGeom>
        <a:solidFill>
          <a:schemeClr val="accent4">
            <a:hueOff val="-455917"/>
            <a:satOff val="-2303"/>
            <a:lumOff val="-3235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622" tIns="0" rIns="27162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200" b="1" kern="1200" dirty="0"/>
            <a:t>กลยุทธ์ที่ 2 การควบคุมกำกับวัตถุเสพติดให้เป็นไปตามกฎหมาย</a:t>
          </a:r>
        </a:p>
      </dsp:txBody>
      <dsp:txXfrm>
        <a:off x="540429" y="1479358"/>
        <a:ext cx="9679770" cy="825776"/>
      </dsp:txXfrm>
    </dsp:sp>
    <dsp:sp modelId="{E9EE85F1-DC38-4EC1-A95C-8B2752289E37}">
      <dsp:nvSpPr>
        <dsp:cNvPr id="0" name=""/>
        <dsp:cNvSpPr/>
      </dsp:nvSpPr>
      <dsp:spPr>
        <a:xfrm>
          <a:off x="0" y="3298406"/>
          <a:ext cx="10266045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911834"/>
              <a:satOff val="-4605"/>
              <a:lumOff val="-64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A1DE4A-B7B3-49C1-877A-1795C99B37D6}">
      <dsp:nvSpPr>
        <dsp:cNvPr id="0" name=""/>
        <dsp:cNvSpPr/>
      </dsp:nvSpPr>
      <dsp:spPr>
        <a:xfrm>
          <a:off x="445630" y="2840846"/>
          <a:ext cx="9813426" cy="915120"/>
        </a:xfrm>
        <a:prstGeom prst="roundRect">
          <a:avLst/>
        </a:prstGeom>
        <a:solidFill>
          <a:schemeClr val="accent4">
            <a:hueOff val="-911834"/>
            <a:satOff val="-4605"/>
            <a:lumOff val="-647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622" tIns="0" rIns="27162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3200" b="1" kern="1200" dirty="0"/>
            <a:t>กลยุทธ์ที่ 3 สร้างความรอบรู้ในเรื่องกัญชาทางการแพทย์ให้แก่ประชาชน</a:t>
          </a:r>
        </a:p>
      </dsp:txBody>
      <dsp:txXfrm>
        <a:off x="490302" y="2885518"/>
        <a:ext cx="9724082" cy="8257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7A9909-8CC6-4FFB-B725-B349D424DD78}">
      <dsp:nvSpPr>
        <dsp:cNvPr id="0" name=""/>
        <dsp:cNvSpPr/>
      </dsp:nvSpPr>
      <dsp:spPr>
        <a:xfrm>
          <a:off x="754379" y="0"/>
          <a:ext cx="8549640" cy="3760788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51C307-F2FD-45C2-842C-6796917B53F2}">
      <dsp:nvSpPr>
        <dsp:cNvPr id="0" name=""/>
        <dsp:cNvSpPr/>
      </dsp:nvSpPr>
      <dsp:spPr>
        <a:xfrm>
          <a:off x="5034" y="1128236"/>
          <a:ext cx="2421284" cy="150431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100" kern="1200"/>
            <a:t>กิจกรรมที่ 1 พัฒนาร้านยาแผนปัจจุบัน (ขย. 1) ให้เข้าสู่บันไดขั้นที่ 2 ของมาตรฐาน </a:t>
          </a:r>
          <a:r>
            <a:rPr lang="en-US" sz="2100" kern="1200"/>
            <a:t>GPP</a:t>
          </a:r>
          <a:endParaRPr lang="th-TH" sz="2100" kern="1200"/>
        </a:p>
      </dsp:txBody>
      <dsp:txXfrm>
        <a:off x="78469" y="1201671"/>
        <a:ext cx="2274414" cy="1357445"/>
      </dsp:txXfrm>
    </dsp:sp>
    <dsp:sp modelId="{3238DABE-5661-4A24-BC41-B35F09C3E4B9}">
      <dsp:nvSpPr>
        <dsp:cNvPr id="0" name=""/>
        <dsp:cNvSpPr/>
      </dsp:nvSpPr>
      <dsp:spPr>
        <a:xfrm>
          <a:off x="2547383" y="1128236"/>
          <a:ext cx="2421284" cy="1504315"/>
        </a:xfrm>
        <a:prstGeom prst="roundRect">
          <a:avLst/>
        </a:prstGeom>
        <a:solidFill>
          <a:schemeClr val="accent5">
            <a:hueOff val="831752"/>
            <a:satOff val="-16830"/>
            <a:lumOff val="52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100" kern="1200" dirty="0"/>
            <a:t>กิจกรรมที่ 2 พัฒนาร้านยาบรรจุเสร็จฯ (</a:t>
          </a:r>
          <a:r>
            <a:rPr lang="th-TH" sz="2100" kern="1200" dirty="0" err="1"/>
            <a:t>ขย</a:t>
          </a:r>
          <a:r>
            <a:rPr lang="th-TH" sz="2100" kern="1200" dirty="0"/>
            <a:t>. 2) ให้เข้าสู่มาตรฐานของจังหวัดอุตรดิตถ์</a:t>
          </a:r>
        </a:p>
      </dsp:txBody>
      <dsp:txXfrm>
        <a:off x="2620818" y="1201671"/>
        <a:ext cx="2274414" cy="1357445"/>
      </dsp:txXfrm>
    </dsp:sp>
    <dsp:sp modelId="{1BD12CC4-9D12-4489-83EB-1F774D44E04B}">
      <dsp:nvSpPr>
        <dsp:cNvPr id="0" name=""/>
        <dsp:cNvSpPr/>
      </dsp:nvSpPr>
      <dsp:spPr>
        <a:xfrm>
          <a:off x="5089732" y="1128236"/>
          <a:ext cx="2421284" cy="1504315"/>
        </a:xfrm>
        <a:prstGeom prst="roundRect">
          <a:avLst/>
        </a:prstGeom>
        <a:solidFill>
          <a:schemeClr val="accent5">
            <a:hueOff val="1663504"/>
            <a:satOff val="-33659"/>
            <a:lumOff val="1046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100" kern="1200" dirty="0"/>
            <a:t>กิจกรรมที่ 3 พัฒนาร้านยาสัตว์ (</a:t>
          </a:r>
          <a:r>
            <a:rPr lang="th-TH" sz="2100" kern="1200" dirty="0" err="1"/>
            <a:t>ขย</a:t>
          </a:r>
          <a:r>
            <a:rPr lang="th-TH" sz="2100" kern="1200" dirty="0"/>
            <a:t>. 3) ให้เข้าสู่มาตรฐานของจังหวัดอุตรดิตถ์</a:t>
          </a:r>
        </a:p>
      </dsp:txBody>
      <dsp:txXfrm>
        <a:off x="5163167" y="1201671"/>
        <a:ext cx="2274414" cy="1357445"/>
      </dsp:txXfrm>
    </dsp:sp>
    <dsp:sp modelId="{34AC710A-0DFD-457D-ADCE-A8EB657D5461}">
      <dsp:nvSpPr>
        <dsp:cNvPr id="0" name=""/>
        <dsp:cNvSpPr/>
      </dsp:nvSpPr>
      <dsp:spPr>
        <a:xfrm>
          <a:off x="7637115" y="1109191"/>
          <a:ext cx="2421284" cy="1504315"/>
        </a:xfrm>
        <a:prstGeom prst="roundRect">
          <a:avLst/>
        </a:prstGeom>
        <a:solidFill>
          <a:schemeClr val="accent5">
            <a:hueOff val="2495256"/>
            <a:satOff val="-50489"/>
            <a:lumOff val="156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000" b="0" kern="1200" dirty="0">
              <a:solidFill>
                <a:schemeClr val="bg1"/>
              </a:solidFill>
              <a:cs typeface="+mn-cs"/>
            </a:rPr>
            <a:t>กิจกรรมที่ </a:t>
          </a:r>
          <a:r>
            <a:rPr lang="en-US" sz="2000" b="0" kern="1200" dirty="0">
              <a:solidFill>
                <a:schemeClr val="bg1"/>
              </a:solidFill>
              <a:cs typeface="+mn-cs"/>
            </a:rPr>
            <a:t>4 </a:t>
          </a:r>
          <a:r>
            <a:rPr lang="th-TH" sz="2000" b="0" kern="1200" spc="0" dirty="0">
              <a:solidFill>
                <a:schemeClr val="bg1"/>
              </a:solidFill>
              <a:latin typeface="TH SarabunPSK" panose="020B0500040200020003" pitchFamily="34" charset="-34"/>
              <a:cs typeface="+mn-cs"/>
            </a:rPr>
            <a:t>การ</a:t>
          </a:r>
          <a:r>
            <a:rPr lang="th-TH" sz="2000" b="0" kern="1200" dirty="0">
              <a:solidFill>
                <a:schemeClr val="bg1"/>
              </a:solidFill>
              <a:latin typeface="TH SarabunPSK" panose="020B0500040200020003" pitchFamily="34" charset="-34"/>
              <a:cs typeface="+mn-cs"/>
            </a:rPr>
            <a:t>ประชาสัมพันธ์ร้านยาต่างๆ</a:t>
          </a:r>
          <a:endParaRPr lang="th-TH" sz="2000" b="0" kern="1200" dirty="0">
            <a:solidFill>
              <a:schemeClr val="bg1"/>
            </a:solidFill>
            <a:cs typeface="+mn-cs"/>
          </a:endParaRPr>
        </a:p>
      </dsp:txBody>
      <dsp:txXfrm>
        <a:off x="7710550" y="1182626"/>
        <a:ext cx="2274414" cy="13574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AF58B2-8DD3-4CCA-9E62-64B2D2F82E16}">
      <dsp:nvSpPr>
        <dsp:cNvPr id="0" name=""/>
        <dsp:cNvSpPr/>
      </dsp:nvSpPr>
      <dsp:spPr>
        <a:xfrm>
          <a:off x="-6276496" y="-960455"/>
          <a:ext cx="7473562" cy="7473562"/>
        </a:xfrm>
        <a:prstGeom prst="blockArc">
          <a:avLst>
            <a:gd name="adj1" fmla="val 18900000"/>
            <a:gd name="adj2" fmla="val 2700000"/>
            <a:gd name="adj3" fmla="val 289"/>
          </a:avLst>
        </a:prstGeom>
        <a:noFill/>
        <a:ln w="1905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6AAAF8-1D0B-4CE7-9142-0A18434FA259}">
      <dsp:nvSpPr>
        <dsp:cNvPr id="0" name=""/>
        <dsp:cNvSpPr/>
      </dsp:nvSpPr>
      <dsp:spPr>
        <a:xfrm>
          <a:off x="770707" y="555265"/>
          <a:ext cx="7369565" cy="111053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1483" tIns="60960" rIns="60960" bIns="609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2400" kern="1200" dirty="0"/>
            <a:t>สร้างเครือข่ายสื่อสารการใช้กัญชาทางการแพทย์อย่างปลอดภัยในชุมชน ผ่าน </a:t>
          </a:r>
          <a:r>
            <a:rPr lang="th-TH" sz="2400" kern="1200" dirty="0" err="1"/>
            <a:t>อส</a:t>
          </a:r>
          <a:r>
            <a:rPr lang="th-TH" sz="2400" kern="1200" dirty="0"/>
            <a:t>ม. และผู้นำชุมชน  </a:t>
          </a:r>
          <a:r>
            <a:rPr lang="th-TH" sz="2000" kern="1200" dirty="0"/>
            <a:t>(</a:t>
          </a:r>
          <a:r>
            <a:rPr lang="th-TH" sz="2000" kern="1200" dirty="0" err="1"/>
            <a:t>ประชุมอ</a:t>
          </a:r>
          <a:r>
            <a:rPr lang="th-TH" sz="2000" kern="1200" dirty="0"/>
            <a:t>สม. ของรพ.สต.  </a:t>
          </a:r>
          <a:r>
            <a:rPr lang="th-TH" sz="2000" kern="1200" dirty="0" err="1"/>
            <a:t>อบรมอ</a:t>
          </a:r>
          <a:r>
            <a:rPr lang="th-TH" sz="2000" kern="1200" dirty="0"/>
            <a:t>สม.หมอประจำบ้าน ฯลฯ)</a:t>
          </a: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h-TH" sz="1900" kern="1200" dirty="0"/>
        </a:p>
      </dsp:txBody>
      <dsp:txXfrm>
        <a:off x="770707" y="555265"/>
        <a:ext cx="7369565" cy="1110530"/>
      </dsp:txXfrm>
    </dsp:sp>
    <dsp:sp modelId="{92BFADE9-5B2D-4EF2-B22C-0D0DC1F56F7A}">
      <dsp:nvSpPr>
        <dsp:cNvPr id="0" name=""/>
        <dsp:cNvSpPr/>
      </dsp:nvSpPr>
      <dsp:spPr>
        <a:xfrm>
          <a:off x="76626" y="416448"/>
          <a:ext cx="1388162" cy="13881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AD5994-AA90-40EA-8077-841D3437CF0D}">
      <dsp:nvSpPr>
        <dsp:cNvPr id="0" name=""/>
        <dsp:cNvSpPr/>
      </dsp:nvSpPr>
      <dsp:spPr>
        <a:xfrm>
          <a:off x="1174385" y="2221060"/>
          <a:ext cx="6965887" cy="1110530"/>
        </a:xfrm>
        <a:prstGeom prst="rect">
          <a:avLst/>
        </a:prstGeom>
        <a:solidFill>
          <a:schemeClr val="accent5">
            <a:hueOff val="1247628"/>
            <a:satOff val="-25244"/>
            <a:lumOff val="78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1483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700" kern="1200" dirty="0"/>
            <a:t>ชี้แจงและทำความเข้าใจเกี่ยวกับผลิตภัณฑ์กัญชา (ทั้งแผนปัจจุบัน และแผนไทย ที่ได้รับอนุญาตให้ผลิต) ให้กับประชาชนในพื้นที่ทราบ</a:t>
          </a:r>
        </a:p>
      </dsp:txBody>
      <dsp:txXfrm>
        <a:off x="1174385" y="2221060"/>
        <a:ext cx="6965887" cy="1110530"/>
      </dsp:txXfrm>
    </dsp:sp>
    <dsp:sp modelId="{7A983961-C1B1-4548-82BB-3A9381CF26DB}">
      <dsp:nvSpPr>
        <dsp:cNvPr id="0" name=""/>
        <dsp:cNvSpPr/>
      </dsp:nvSpPr>
      <dsp:spPr>
        <a:xfrm>
          <a:off x="480304" y="2082244"/>
          <a:ext cx="1388162" cy="13881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1247628"/>
              <a:satOff val="-25244"/>
              <a:lumOff val="7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CF77BF-61A6-4196-BE26-F430006AB025}">
      <dsp:nvSpPr>
        <dsp:cNvPr id="0" name=""/>
        <dsp:cNvSpPr/>
      </dsp:nvSpPr>
      <dsp:spPr>
        <a:xfrm>
          <a:off x="770707" y="3886855"/>
          <a:ext cx="7369565" cy="1110530"/>
        </a:xfrm>
        <a:prstGeom prst="rect">
          <a:avLst/>
        </a:prstGeom>
        <a:solidFill>
          <a:schemeClr val="accent5">
            <a:hueOff val="2495256"/>
            <a:satOff val="-50489"/>
            <a:lumOff val="156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1483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700" kern="1200" dirty="0"/>
            <a:t>ประชาสัมพันธ์ให้ผู้ป่วยทราบถึงช่องทางการเข้าถึงกัญชาทางการแพทย์ (คลินิกกัญชาทางการแพทย์) และข้อบ่งใช้ของกัญชาทางการแพทย์ที่แนะนำ </a:t>
          </a:r>
        </a:p>
      </dsp:txBody>
      <dsp:txXfrm>
        <a:off x="770707" y="3886855"/>
        <a:ext cx="7369565" cy="1110530"/>
      </dsp:txXfrm>
    </dsp:sp>
    <dsp:sp modelId="{BC3C37E4-1047-4247-85CA-0B095A76D982}">
      <dsp:nvSpPr>
        <dsp:cNvPr id="0" name=""/>
        <dsp:cNvSpPr/>
      </dsp:nvSpPr>
      <dsp:spPr>
        <a:xfrm>
          <a:off x="76626" y="3748039"/>
          <a:ext cx="1388162" cy="13881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2495256"/>
              <a:satOff val="-50489"/>
              <a:lumOff val="15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04CD8-C9D4-4115-8087-E268283F5608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48920C-A22A-4920-A729-A1D78605E98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4999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285E8488-A290-45F0-94CB-5854BE82710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" y="746125"/>
            <a:ext cx="6629400" cy="37290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A1BFE053-6FBB-4D20-9378-EC057B27771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th-TH"/>
              <a:t>© Copyright </a:t>
            </a:r>
            <a:r>
              <a:rPr lang="en-US" altLang="th-TH" b="1"/>
              <a:t>PresentationGo.com</a:t>
            </a:r>
            <a:r>
              <a:rPr lang="en-US" altLang="th-TH"/>
              <a:t> – The free PowerPoint template library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C479A-5196-4AC3-8A73-E5F6DBFD6E7B}" type="slidenum">
              <a:rPr lang="th-TH" smtClean="0"/>
              <a:t>42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3503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214CF-1D57-4C6D-B890-68C6ABF4D767}" type="slidenum">
              <a:rPr lang="th-TH" smtClean="0">
                <a:solidFill>
                  <a:prstClr val="black"/>
                </a:solidFill>
              </a:rPr>
              <a:pPr/>
              <a:t>53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311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3627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5821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7718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8430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80417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118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7073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4816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8">
            <a:extLst>
              <a:ext uri="{FF2B5EF4-FFF2-40B4-BE49-F238E27FC236}">
                <a16:creationId xmlns:a16="http://schemas.microsoft.com/office/drawing/2014/main" id="{CFCC6CCF-1E4E-4B16-997F-79ED879E3F3A}"/>
              </a:ext>
            </a:extLst>
          </p:cNvPr>
          <p:cNvSpPr/>
          <p:nvPr userDrawn="1"/>
        </p:nvSpPr>
        <p:spPr>
          <a:xfrm>
            <a:off x="5986463" y="6021388"/>
            <a:ext cx="6205537" cy="836612"/>
          </a:xfrm>
          <a:custGeom>
            <a:avLst/>
            <a:gdLst>
              <a:gd name="connsiteX0" fmla="*/ 0 w 6204832"/>
              <a:gd name="connsiteY0" fmla="*/ 0 h 836047"/>
              <a:gd name="connsiteX1" fmla="*/ 304730 w 6204832"/>
              <a:gd name="connsiteY1" fmla="*/ 38149 h 836047"/>
              <a:gd name="connsiteX2" fmla="*/ 3397819 w 6204832"/>
              <a:gd name="connsiteY2" fmla="*/ 210757 h 836047"/>
              <a:gd name="connsiteX3" fmla="*/ 5889052 w 6204832"/>
              <a:gd name="connsiteY3" fmla="*/ 99488 h 836047"/>
              <a:gd name="connsiteX4" fmla="*/ 6204832 w 6204832"/>
              <a:gd name="connsiteY4" fmla="*/ 63660 h 836047"/>
              <a:gd name="connsiteX5" fmla="*/ 6204832 w 6204832"/>
              <a:gd name="connsiteY5" fmla="*/ 741992 h 836047"/>
              <a:gd name="connsiteX6" fmla="*/ 6204831 w 6204832"/>
              <a:gd name="connsiteY6" fmla="*/ 741992 h 836047"/>
              <a:gd name="connsiteX7" fmla="*/ 6204831 w 6204832"/>
              <a:gd name="connsiteY7" fmla="*/ 836047 h 836047"/>
              <a:gd name="connsiteX8" fmla="*/ 2954095 w 6204832"/>
              <a:gd name="connsiteY8" fmla="*/ 836047 h 836047"/>
              <a:gd name="connsiteX9" fmla="*/ 2930417 w 6204832"/>
              <a:gd name="connsiteY9" fmla="*/ 833175 h 836047"/>
              <a:gd name="connsiteX10" fmla="*/ 165022 w 6204832"/>
              <a:gd name="connsiteY10" fmla="*/ 73132 h 83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04832" h="836047">
                <a:moveTo>
                  <a:pt x="0" y="0"/>
                </a:moveTo>
                <a:lnTo>
                  <a:pt x="304730" y="38149"/>
                </a:lnTo>
                <a:cubicBezTo>
                  <a:pt x="1300024" y="151139"/>
                  <a:pt x="2335168" y="210757"/>
                  <a:pt x="3397819" y="210757"/>
                </a:cubicBezTo>
                <a:cubicBezTo>
                  <a:pt x="4247941" y="210757"/>
                  <a:pt x="5080458" y="172602"/>
                  <a:pt x="5889052" y="99488"/>
                </a:cubicBezTo>
                <a:lnTo>
                  <a:pt x="6204832" y="63660"/>
                </a:lnTo>
                <a:lnTo>
                  <a:pt x="6204832" y="741992"/>
                </a:lnTo>
                <a:lnTo>
                  <a:pt x="6204831" y="741992"/>
                </a:lnTo>
                <a:lnTo>
                  <a:pt x="6204831" y="836047"/>
                </a:lnTo>
                <a:lnTo>
                  <a:pt x="2954095" y="836047"/>
                </a:lnTo>
                <a:lnTo>
                  <a:pt x="2930417" y="833175"/>
                </a:lnTo>
                <a:cubicBezTo>
                  <a:pt x="1933531" y="687458"/>
                  <a:pt x="1000874" y="426847"/>
                  <a:pt x="165022" y="73132"/>
                </a:cubicBezTo>
                <a:close/>
              </a:path>
            </a:pathLst>
          </a:custGeom>
          <a:solidFill>
            <a:srgbClr val="63B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Freeform: Shape 9">
            <a:extLst>
              <a:ext uri="{FF2B5EF4-FFF2-40B4-BE49-F238E27FC236}">
                <a16:creationId xmlns:a16="http://schemas.microsoft.com/office/drawing/2014/main" id="{2E96D8E4-8391-492E-B0D4-4DFBEE6ECD7B}"/>
              </a:ext>
            </a:extLst>
          </p:cNvPr>
          <p:cNvSpPr/>
          <p:nvPr userDrawn="1"/>
        </p:nvSpPr>
        <p:spPr>
          <a:xfrm>
            <a:off x="0" y="2239963"/>
            <a:ext cx="12192000" cy="3862387"/>
          </a:xfrm>
          <a:custGeom>
            <a:avLst/>
            <a:gdLst>
              <a:gd name="connsiteX0" fmla="*/ 4072878 w 4072878"/>
              <a:gd name="connsiteY0" fmla="*/ 0 h 2548371"/>
              <a:gd name="connsiteX1" fmla="*/ 4072878 w 4072878"/>
              <a:gd name="connsiteY1" fmla="*/ 2451296 h 2548371"/>
              <a:gd name="connsiteX2" fmla="*/ 3967388 w 4072878"/>
              <a:gd name="connsiteY2" fmla="*/ 2474940 h 2548371"/>
              <a:gd name="connsiteX3" fmla="*/ 3135163 w 4072878"/>
              <a:gd name="connsiteY3" fmla="*/ 2548371 h 2548371"/>
              <a:gd name="connsiteX4" fmla="*/ 144639 w 4072878"/>
              <a:gd name="connsiteY4" fmla="*/ 1474801 h 2548371"/>
              <a:gd name="connsiteX5" fmla="*/ 0 w 4072878"/>
              <a:gd name="connsiteY5" fmla="*/ 1349511 h 2548371"/>
              <a:gd name="connsiteX6" fmla="*/ 7645 w 4072878"/>
              <a:gd name="connsiteY6" fmla="*/ 1350876 h 2548371"/>
              <a:gd name="connsiteX7" fmla="*/ 723622 w 4072878"/>
              <a:gd name="connsiteY7" fmla="*/ 1405047 h 2548371"/>
              <a:gd name="connsiteX8" fmla="*/ 3884734 w 4072878"/>
              <a:gd name="connsiteY8" fmla="*/ 183710 h 254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2878" h="2548371">
                <a:moveTo>
                  <a:pt x="4072878" y="0"/>
                </a:moveTo>
                <a:lnTo>
                  <a:pt x="4072878" y="2451296"/>
                </a:lnTo>
                <a:lnTo>
                  <a:pt x="3967388" y="2474940"/>
                </a:lnTo>
                <a:cubicBezTo>
                  <a:pt x="3697268" y="2523191"/>
                  <a:pt x="3419156" y="2548371"/>
                  <a:pt x="3135163" y="2548371"/>
                </a:cubicBezTo>
                <a:cubicBezTo>
                  <a:pt x="1999192" y="2548371"/>
                  <a:pt x="957318" y="2145483"/>
                  <a:pt x="144639" y="1474801"/>
                </a:cubicBezTo>
                <a:lnTo>
                  <a:pt x="0" y="1349511"/>
                </a:lnTo>
                <a:lnTo>
                  <a:pt x="7645" y="1350876"/>
                </a:lnTo>
                <a:cubicBezTo>
                  <a:pt x="241098" y="1386547"/>
                  <a:pt x="480200" y="1405047"/>
                  <a:pt x="723622" y="1405047"/>
                </a:cubicBezTo>
                <a:cubicBezTo>
                  <a:pt x="1940736" y="1405047"/>
                  <a:pt x="3049826" y="942548"/>
                  <a:pt x="3884734" y="183710"/>
                </a:cubicBezTo>
                <a:close/>
              </a:path>
            </a:pathLst>
          </a:custGeom>
          <a:solidFill>
            <a:srgbClr val="8A5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3" y="0"/>
            <a:ext cx="12191994" cy="4159244"/>
          </a:xfrm>
          <a:custGeom>
            <a:avLst/>
            <a:gdLst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675237 w 12191994"/>
              <a:gd name="connsiteY3" fmla="*/ 4200953 h 4242819"/>
              <a:gd name="connsiteX4" fmla="*/ 3622991 w 12191994"/>
              <a:gd name="connsiteY4" fmla="*/ 4204420 h 4242819"/>
              <a:gd name="connsiteX5" fmla="*/ 3510832 w 12191994"/>
              <a:gd name="connsiteY5" fmla="*/ 4208872 h 4242819"/>
              <a:gd name="connsiteX6" fmla="*/ 0 w 12191994"/>
              <a:gd name="connsiteY6" fmla="*/ 4156678 h 4242819"/>
              <a:gd name="connsiteX7" fmla="*/ 61025 w 12191994"/>
              <a:gd name="connsiteY7" fmla="*/ 4162195 h 4242819"/>
              <a:gd name="connsiteX8" fmla="*/ 2166125 w 12191994"/>
              <a:gd name="connsiteY8" fmla="*/ 4242818 h 4242819"/>
              <a:gd name="connsiteX9" fmla="*/ 2166418 w 12191994"/>
              <a:gd name="connsiteY9" fmla="*/ 4242815 h 4242819"/>
              <a:gd name="connsiteX10" fmla="*/ 2166128 w 12191994"/>
              <a:gd name="connsiteY10" fmla="*/ 4242819 h 4242819"/>
              <a:gd name="connsiteX11" fmla="*/ 61028 w 12191994"/>
              <a:gd name="connsiteY11" fmla="*/ 4162196 h 4242819"/>
              <a:gd name="connsiteX12" fmla="*/ 0 w 12191994"/>
              <a:gd name="connsiteY12" fmla="*/ 4156679 h 4242819"/>
              <a:gd name="connsiteX13" fmla="*/ 0 w 12191994"/>
              <a:gd name="connsiteY13" fmla="*/ 0 h 4242819"/>
              <a:gd name="connsiteX14" fmla="*/ 12191994 w 12191994"/>
              <a:gd name="connsiteY14" fmla="*/ 0 h 4242819"/>
              <a:gd name="connsiteX15" fmla="*/ 12191994 w 12191994"/>
              <a:gd name="connsiteY15" fmla="*/ 2062010 h 4242819"/>
              <a:gd name="connsiteX16" fmla="*/ 12172138 w 12191994"/>
              <a:gd name="connsiteY16" fmla="*/ 2073270 h 4242819"/>
              <a:gd name="connsiteX17" fmla="*/ 4335530 w 12191994"/>
              <a:gd name="connsiteY17" fmla="*/ 4157144 h 4242819"/>
              <a:gd name="connsiteX18" fmla="*/ 4303869 w 12191994"/>
              <a:gd name="connsiteY18" fmla="*/ 4159244 h 4242819"/>
              <a:gd name="connsiteX19" fmla="*/ 4393550 w 12191994"/>
              <a:gd name="connsiteY19" fmla="*/ 4151137 h 4242819"/>
              <a:gd name="connsiteX20" fmla="*/ 4199670 w 12191994"/>
              <a:gd name="connsiteY20" fmla="*/ 4117929 h 4242819"/>
              <a:gd name="connsiteX21" fmla="*/ 500184 w 12191994"/>
              <a:gd name="connsiteY21" fmla="*/ 3043554 h 4242819"/>
              <a:gd name="connsiteX22" fmla="*/ 0 w 12191994"/>
              <a:gd name="connsiteY22" fmla="*/ 2813437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61025 w 12191994"/>
              <a:gd name="connsiteY9" fmla="*/ 4162195 h 4242819"/>
              <a:gd name="connsiteX10" fmla="*/ 2166125 w 12191994"/>
              <a:gd name="connsiteY10" fmla="*/ 4242818 h 4242819"/>
              <a:gd name="connsiteX11" fmla="*/ 2166418 w 12191994"/>
              <a:gd name="connsiteY11" fmla="*/ 4242815 h 4242819"/>
              <a:gd name="connsiteX12" fmla="*/ 2166128 w 12191994"/>
              <a:gd name="connsiteY12" fmla="*/ 4242819 h 4242819"/>
              <a:gd name="connsiteX13" fmla="*/ 61028 w 12191994"/>
              <a:gd name="connsiteY13" fmla="*/ 4162196 h 4242819"/>
              <a:gd name="connsiteX14" fmla="*/ 0 w 12191994"/>
              <a:gd name="connsiteY14" fmla="*/ 4156679 h 4242819"/>
              <a:gd name="connsiteX15" fmla="*/ 0 w 12191994"/>
              <a:gd name="connsiteY15" fmla="*/ 0 h 4242819"/>
              <a:gd name="connsiteX16" fmla="*/ 12191994 w 12191994"/>
              <a:gd name="connsiteY16" fmla="*/ 0 h 4242819"/>
              <a:gd name="connsiteX17" fmla="*/ 12191994 w 12191994"/>
              <a:gd name="connsiteY17" fmla="*/ 2062010 h 4242819"/>
              <a:gd name="connsiteX18" fmla="*/ 12172138 w 12191994"/>
              <a:gd name="connsiteY18" fmla="*/ 2073270 h 4242819"/>
              <a:gd name="connsiteX19" fmla="*/ 4335530 w 12191994"/>
              <a:gd name="connsiteY19" fmla="*/ 4157144 h 4242819"/>
              <a:gd name="connsiteX20" fmla="*/ 4303869 w 12191994"/>
              <a:gd name="connsiteY20" fmla="*/ 4159244 h 4242819"/>
              <a:gd name="connsiteX21" fmla="*/ 4393550 w 12191994"/>
              <a:gd name="connsiteY21" fmla="*/ 4151137 h 4242819"/>
              <a:gd name="connsiteX22" fmla="*/ 4199670 w 12191994"/>
              <a:gd name="connsiteY22" fmla="*/ 4117929 h 4242819"/>
              <a:gd name="connsiteX23" fmla="*/ 500184 w 12191994"/>
              <a:gd name="connsiteY23" fmla="*/ 3043554 h 4242819"/>
              <a:gd name="connsiteX24" fmla="*/ 0 w 12191994"/>
              <a:gd name="connsiteY24" fmla="*/ 2813437 h 4242819"/>
              <a:gd name="connsiteX25" fmla="*/ 0 w 12191994"/>
              <a:gd name="connsiteY25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61025 w 12191994"/>
              <a:gd name="connsiteY9" fmla="*/ 4162195 h 4242819"/>
              <a:gd name="connsiteX10" fmla="*/ 2166125 w 12191994"/>
              <a:gd name="connsiteY10" fmla="*/ 4242818 h 4242819"/>
              <a:gd name="connsiteX11" fmla="*/ 2166418 w 12191994"/>
              <a:gd name="connsiteY11" fmla="*/ 4242815 h 4242819"/>
              <a:gd name="connsiteX12" fmla="*/ 2166128 w 12191994"/>
              <a:gd name="connsiteY12" fmla="*/ 4242819 h 4242819"/>
              <a:gd name="connsiteX13" fmla="*/ 0 w 12191994"/>
              <a:gd name="connsiteY13" fmla="*/ 4156679 h 4242819"/>
              <a:gd name="connsiteX14" fmla="*/ 0 w 12191994"/>
              <a:gd name="connsiteY14" fmla="*/ 0 h 4242819"/>
              <a:gd name="connsiteX15" fmla="*/ 12191994 w 12191994"/>
              <a:gd name="connsiteY15" fmla="*/ 0 h 4242819"/>
              <a:gd name="connsiteX16" fmla="*/ 12191994 w 12191994"/>
              <a:gd name="connsiteY16" fmla="*/ 2062010 h 4242819"/>
              <a:gd name="connsiteX17" fmla="*/ 12172138 w 12191994"/>
              <a:gd name="connsiteY17" fmla="*/ 2073270 h 4242819"/>
              <a:gd name="connsiteX18" fmla="*/ 4335530 w 12191994"/>
              <a:gd name="connsiteY18" fmla="*/ 4157144 h 4242819"/>
              <a:gd name="connsiteX19" fmla="*/ 4303869 w 12191994"/>
              <a:gd name="connsiteY19" fmla="*/ 4159244 h 4242819"/>
              <a:gd name="connsiteX20" fmla="*/ 4393550 w 12191994"/>
              <a:gd name="connsiteY20" fmla="*/ 4151137 h 4242819"/>
              <a:gd name="connsiteX21" fmla="*/ 4199670 w 12191994"/>
              <a:gd name="connsiteY21" fmla="*/ 4117929 h 4242819"/>
              <a:gd name="connsiteX22" fmla="*/ 500184 w 12191994"/>
              <a:gd name="connsiteY22" fmla="*/ 3043554 h 4242819"/>
              <a:gd name="connsiteX23" fmla="*/ 0 w 12191994"/>
              <a:gd name="connsiteY23" fmla="*/ 2813437 h 4242819"/>
              <a:gd name="connsiteX24" fmla="*/ 0 w 12191994"/>
              <a:gd name="connsiteY24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0 w 12191994"/>
              <a:gd name="connsiteY8" fmla="*/ 4156679 h 4242819"/>
              <a:gd name="connsiteX9" fmla="*/ 2166125 w 12191994"/>
              <a:gd name="connsiteY9" fmla="*/ 4242818 h 4242819"/>
              <a:gd name="connsiteX10" fmla="*/ 2166418 w 12191994"/>
              <a:gd name="connsiteY10" fmla="*/ 4242815 h 4242819"/>
              <a:gd name="connsiteX11" fmla="*/ 2166128 w 12191994"/>
              <a:gd name="connsiteY11" fmla="*/ 4242819 h 4242819"/>
              <a:gd name="connsiteX12" fmla="*/ 0 w 12191994"/>
              <a:gd name="connsiteY12" fmla="*/ 4156679 h 4242819"/>
              <a:gd name="connsiteX13" fmla="*/ 0 w 12191994"/>
              <a:gd name="connsiteY13" fmla="*/ 0 h 4242819"/>
              <a:gd name="connsiteX14" fmla="*/ 12191994 w 12191994"/>
              <a:gd name="connsiteY14" fmla="*/ 0 h 4242819"/>
              <a:gd name="connsiteX15" fmla="*/ 12191994 w 12191994"/>
              <a:gd name="connsiteY15" fmla="*/ 2062010 h 4242819"/>
              <a:gd name="connsiteX16" fmla="*/ 12172138 w 12191994"/>
              <a:gd name="connsiteY16" fmla="*/ 2073270 h 4242819"/>
              <a:gd name="connsiteX17" fmla="*/ 4335530 w 12191994"/>
              <a:gd name="connsiteY17" fmla="*/ 4157144 h 4242819"/>
              <a:gd name="connsiteX18" fmla="*/ 4303869 w 12191994"/>
              <a:gd name="connsiteY18" fmla="*/ 4159244 h 4242819"/>
              <a:gd name="connsiteX19" fmla="*/ 4393550 w 12191994"/>
              <a:gd name="connsiteY19" fmla="*/ 4151137 h 4242819"/>
              <a:gd name="connsiteX20" fmla="*/ 4199670 w 12191994"/>
              <a:gd name="connsiteY20" fmla="*/ 4117929 h 4242819"/>
              <a:gd name="connsiteX21" fmla="*/ 500184 w 12191994"/>
              <a:gd name="connsiteY21" fmla="*/ 3043554 h 4242819"/>
              <a:gd name="connsiteX22" fmla="*/ 0 w 12191994"/>
              <a:gd name="connsiteY22" fmla="*/ 2813437 h 4242819"/>
              <a:gd name="connsiteX23" fmla="*/ 0 w 12191994"/>
              <a:gd name="connsiteY23" fmla="*/ 0 h 4242819"/>
              <a:gd name="connsiteX0" fmla="*/ 3009998 w 12191994"/>
              <a:gd name="connsiteY0" fmla="*/ 4228754 h 4242819"/>
              <a:gd name="connsiteX1" fmla="*/ 2899539 w 12191994"/>
              <a:gd name="connsiteY1" fmla="*/ 4233139 h 4242819"/>
              <a:gd name="connsiteX2" fmla="*/ 2823072 w 12191994"/>
              <a:gd name="connsiteY2" fmla="*/ 4234148 h 4242819"/>
              <a:gd name="connsiteX3" fmla="*/ 3009998 w 12191994"/>
              <a:gd name="connsiteY3" fmla="*/ 4228754 h 4242819"/>
              <a:gd name="connsiteX4" fmla="*/ 3675237 w 12191994"/>
              <a:gd name="connsiteY4" fmla="*/ 4200953 h 4242819"/>
              <a:gd name="connsiteX5" fmla="*/ 3622991 w 12191994"/>
              <a:gd name="connsiteY5" fmla="*/ 4204420 h 4242819"/>
              <a:gd name="connsiteX6" fmla="*/ 3510832 w 12191994"/>
              <a:gd name="connsiteY6" fmla="*/ 4208872 h 4242819"/>
              <a:gd name="connsiteX7" fmla="*/ 3675237 w 12191994"/>
              <a:gd name="connsiteY7" fmla="*/ 4200953 h 4242819"/>
              <a:gd name="connsiteX8" fmla="*/ 2166128 w 12191994"/>
              <a:gd name="connsiteY8" fmla="*/ 4242819 h 4242819"/>
              <a:gd name="connsiteX9" fmla="*/ 2166125 w 12191994"/>
              <a:gd name="connsiteY9" fmla="*/ 4242818 h 4242819"/>
              <a:gd name="connsiteX10" fmla="*/ 2166418 w 12191994"/>
              <a:gd name="connsiteY10" fmla="*/ 4242815 h 4242819"/>
              <a:gd name="connsiteX11" fmla="*/ 2166128 w 12191994"/>
              <a:gd name="connsiteY11" fmla="*/ 4242819 h 4242819"/>
              <a:gd name="connsiteX12" fmla="*/ 0 w 12191994"/>
              <a:gd name="connsiteY12" fmla="*/ 0 h 4242819"/>
              <a:gd name="connsiteX13" fmla="*/ 12191994 w 12191994"/>
              <a:gd name="connsiteY13" fmla="*/ 0 h 4242819"/>
              <a:gd name="connsiteX14" fmla="*/ 12191994 w 12191994"/>
              <a:gd name="connsiteY14" fmla="*/ 2062010 h 4242819"/>
              <a:gd name="connsiteX15" fmla="*/ 12172138 w 12191994"/>
              <a:gd name="connsiteY15" fmla="*/ 2073270 h 4242819"/>
              <a:gd name="connsiteX16" fmla="*/ 4335530 w 12191994"/>
              <a:gd name="connsiteY16" fmla="*/ 4157144 h 4242819"/>
              <a:gd name="connsiteX17" fmla="*/ 4303869 w 12191994"/>
              <a:gd name="connsiteY17" fmla="*/ 4159244 h 4242819"/>
              <a:gd name="connsiteX18" fmla="*/ 4393550 w 12191994"/>
              <a:gd name="connsiteY18" fmla="*/ 4151137 h 4242819"/>
              <a:gd name="connsiteX19" fmla="*/ 4199670 w 12191994"/>
              <a:gd name="connsiteY19" fmla="*/ 4117929 h 4242819"/>
              <a:gd name="connsiteX20" fmla="*/ 500184 w 12191994"/>
              <a:gd name="connsiteY20" fmla="*/ 3043554 h 4242819"/>
              <a:gd name="connsiteX21" fmla="*/ 0 w 12191994"/>
              <a:gd name="connsiteY21" fmla="*/ 2813437 h 4242819"/>
              <a:gd name="connsiteX22" fmla="*/ 0 w 12191994"/>
              <a:gd name="connsiteY22" fmla="*/ 0 h 4242819"/>
              <a:gd name="connsiteX0" fmla="*/ 3009998 w 12191994"/>
              <a:gd name="connsiteY0" fmla="*/ 4228754 h 4242818"/>
              <a:gd name="connsiteX1" fmla="*/ 2899539 w 12191994"/>
              <a:gd name="connsiteY1" fmla="*/ 4233139 h 4242818"/>
              <a:gd name="connsiteX2" fmla="*/ 2823072 w 12191994"/>
              <a:gd name="connsiteY2" fmla="*/ 4234148 h 4242818"/>
              <a:gd name="connsiteX3" fmla="*/ 3009998 w 12191994"/>
              <a:gd name="connsiteY3" fmla="*/ 4228754 h 4242818"/>
              <a:gd name="connsiteX4" fmla="*/ 3675237 w 12191994"/>
              <a:gd name="connsiteY4" fmla="*/ 4200953 h 4242818"/>
              <a:gd name="connsiteX5" fmla="*/ 3622991 w 12191994"/>
              <a:gd name="connsiteY5" fmla="*/ 4204420 h 4242818"/>
              <a:gd name="connsiteX6" fmla="*/ 3510832 w 12191994"/>
              <a:gd name="connsiteY6" fmla="*/ 4208872 h 4242818"/>
              <a:gd name="connsiteX7" fmla="*/ 3675237 w 12191994"/>
              <a:gd name="connsiteY7" fmla="*/ 4200953 h 4242818"/>
              <a:gd name="connsiteX8" fmla="*/ 2166418 w 12191994"/>
              <a:gd name="connsiteY8" fmla="*/ 4242815 h 4242818"/>
              <a:gd name="connsiteX9" fmla="*/ 2166125 w 12191994"/>
              <a:gd name="connsiteY9" fmla="*/ 4242818 h 4242818"/>
              <a:gd name="connsiteX10" fmla="*/ 2166418 w 12191994"/>
              <a:gd name="connsiteY10" fmla="*/ 4242815 h 4242818"/>
              <a:gd name="connsiteX11" fmla="*/ 0 w 12191994"/>
              <a:gd name="connsiteY11" fmla="*/ 0 h 4242818"/>
              <a:gd name="connsiteX12" fmla="*/ 12191994 w 12191994"/>
              <a:gd name="connsiteY12" fmla="*/ 0 h 4242818"/>
              <a:gd name="connsiteX13" fmla="*/ 12191994 w 12191994"/>
              <a:gd name="connsiteY13" fmla="*/ 2062010 h 4242818"/>
              <a:gd name="connsiteX14" fmla="*/ 12172138 w 12191994"/>
              <a:gd name="connsiteY14" fmla="*/ 2073270 h 4242818"/>
              <a:gd name="connsiteX15" fmla="*/ 4335530 w 12191994"/>
              <a:gd name="connsiteY15" fmla="*/ 4157144 h 4242818"/>
              <a:gd name="connsiteX16" fmla="*/ 4303869 w 12191994"/>
              <a:gd name="connsiteY16" fmla="*/ 4159244 h 4242818"/>
              <a:gd name="connsiteX17" fmla="*/ 4393550 w 12191994"/>
              <a:gd name="connsiteY17" fmla="*/ 4151137 h 4242818"/>
              <a:gd name="connsiteX18" fmla="*/ 4199670 w 12191994"/>
              <a:gd name="connsiteY18" fmla="*/ 4117929 h 4242818"/>
              <a:gd name="connsiteX19" fmla="*/ 500184 w 12191994"/>
              <a:gd name="connsiteY19" fmla="*/ 3043554 h 4242818"/>
              <a:gd name="connsiteX20" fmla="*/ 0 w 12191994"/>
              <a:gd name="connsiteY20" fmla="*/ 2813437 h 4242818"/>
              <a:gd name="connsiteX21" fmla="*/ 0 w 12191994"/>
              <a:gd name="connsiteY21" fmla="*/ 0 h 4242818"/>
              <a:gd name="connsiteX0" fmla="*/ 3009998 w 12191994"/>
              <a:gd name="connsiteY0" fmla="*/ 4228754 h 4234148"/>
              <a:gd name="connsiteX1" fmla="*/ 2899539 w 12191994"/>
              <a:gd name="connsiteY1" fmla="*/ 4233139 h 4234148"/>
              <a:gd name="connsiteX2" fmla="*/ 2823072 w 12191994"/>
              <a:gd name="connsiteY2" fmla="*/ 4234148 h 4234148"/>
              <a:gd name="connsiteX3" fmla="*/ 3009998 w 12191994"/>
              <a:gd name="connsiteY3" fmla="*/ 4228754 h 4234148"/>
              <a:gd name="connsiteX4" fmla="*/ 3675237 w 12191994"/>
              <a:gd name="connsiteY4" fmla="*/ 4200953 h 4234148"/>
              <a:gd name="connsiteX5" fmla="*/ 3622991 w 12191994"/>
              <a:gd name="connsiteY5" fmla="*/ 4204420 h 4234148"/>
              <a:gd name="connsiteX6" fmla="*/ 3510832 w 12191994"/>
              <a:gd name="connsiteY6" fmla="*/ 4208872 h 4234148"/>
              <a:gd name="connsiteX7" fmla="*/ 3675237 w 12191994"/>
              <a:gd name="connsiteY7" fmla="*/ 4200953 h 4234148"/>
              <a:gd name="connsiteX8" fmla="*/ 0 w 12191994"/>
              <a:gd name="connsiteY8" fmla="*/ 0 h 4234148"/>
              <a:gd name="connsiteX9" fmla="*/ 12191994 w 12191994"/>
              <a:gd name="connsiteY9" fmla="*/ 0 h 4234148"/>
              <a:gd name="connsiteX10" fmla="*/ 12191994 w 12191994"/>
              <a:gd name="connsiteY10" fmla="*/ 2062010 h 4234148"/>
              <a:gd name="connsiteX11" fmla="*/ 12172138 w 12191994"/>
              <a:gd name="connsiteY11" fmla="*/ 2073270 h 4234148"/>
              <a:gd name="connsiteX12" fmla="*/ 4335530 w 12191994"/>
              <a:gd name="connsiteY12" fmla="*/ 4157144 h 4234148"/>
              <a:gd name="connsiteX13" fmla="*/ 4303869 w 12191994"/>
              <a:gd name="connsiteY13" fmla="*/ 4159244 h 4234148"/>
              <a:gd name="connsiteX14" fmla="*/ 4393550 w 12191994"/>
              <a:gd name="connsiteY14" fmla="*/ 4151137 h 4234148"/>
              <a:gd name="connsiteX15" fmla="*/ 4199670 w 12191994"/>
              <a:gd name="connsiteY15" fmla="*/ 4117929 h 4234148"/>
              <a:gd name="connsiteX16" fmla="*/ 500184 w 12191994"/>
              <a:gd name="connsiteY16" fmla="*/ 3043554 h 4234148"/>
              <a:gd name="connsiteX17" fmla="*/ 0 w 12191994"/>
              <a:gd name="connsiteY17" fmla="*/ 2813437 h 4234148"/>
              <a:gd name="connsiteX18" fmla="*/ 0 w 12191994"/>
              <a:gd name="connsiteY18" fmla="*/ 0 h 4234148"/>
              <a:gd name="connsiteX0" fmla="*/ 3009998 w 12191994"/>
              <a:gd name="connsiteY0" fmla="*/ 4228754 h 4233139"/>
              <a:gd name="connsiteX1" fmla="*/ 2899539 w 12191994"/>
              <a:gd name="connsiteY1" fmla="*/ 4233139 h 4233139"/>
              <a:gd name="connsiteX2" fmla="*/ 3009998 w 12191994"/>
              <a:gd name="connsiteY2" fmla="*/ 4228754 h 4233139"/>
              <a:gd name="connsiteX3" fmla="*/ 3675237 w 12191994"/>
              <a:gd name="connsiteY3" fmla="*/ 4200953 h 4233139"/>
              <a:gd name="connsiteX4" fmla="*/ 3622991 w 12191994"/>
              <a:gd name="connsiteY4" fmla="*/ 4204420 h 4233139"/>
              <a:gd name="connsiteX5" fmla="*/ 3510832 w 12191994"/>
              <a:gd name="connsiteY5" fmla="*/ 4208872 h 4233139"/>
              <a:gd name="connsiteX6" fmla="*/ 3675237 w 12191994"/>
              <a:gd name="connsiteY6" fmla="*/ 4200953 h 4233139"/>
              <a:gd name="connsiteX7" fmla="*/ 0 w 12191994"/>
              <a:gd name="connsiteY7" fmla="*/ 0 h 4233139"/>
              <a:gd name="connsiteX8" fmla="*/ 12191994 w 12191994"/>
              <a:gd name="connsiteY8" fmla="*/ 0 h 4233139"/>
              <a:gd name="connsiteX9" fmla="*/ 12191994 w 12191994"/>
              <a:gd name="connsiteY9" fmla="*/ 2062010 h 4233139"/>
              <a:gd name="connsiteX10" fmla="*/ 12172138 w 12191994"/>
              <a:gd name="connsiteY10" fmla="*/ 2073270 h 4233139"/>
              <a:gd name="connsiteX11" fmla="*/ 4335530 w 12191994"/>
              <a:gd name="connsiteY11" fmla="*/ 4157144 h 4233139"/>
              <a:gd name="connsiteX12" fmla="*/ 4303869 w 12191994"/>
              <a:gd name="connsiteY12" fmla="*/ 4159244 h 4233139"/>
              <a:gd name="connsiteX13" fmla="*/ 4393550 w 12191994"/>
              <a:gd name="connsiteY13" fmla="*/ 4151137 h 4233139"/>
              <a:gd name="connsiteX14" fmla="*/ 4199670 w 12191994"/>
              <a:gd name="connsiteY14" fmla="*/ 4117929 h 4233139"/>
              <a:gd name="connsiteX15" fmla="*/ 500184 w 12191994"/>
              <a:gd name="connsiteY15" fmla="*/ 3043554 h 4233139"/>
              <a:gd name="connsiteX16" fmla="*/ 0 w 12191994"/>
              <a:gd name="connsiteY16" fmla="*/ 2813437 h 4233139"/>
              <a:gd name="connsiteX17" fmla="*/ 0 w 12191994"/>
              <a:gd name="connsiteY17" fmla="*/ 0 h 4233139"/>
              <a:gd name="connsiteX0" fmla="*/ 3675237 w 12191994"/>
              <a:gd name="connsiteY0" fmla="*/ 4200953 h 4208872"/>
              <a:gd name="connsiteX1" fmla="*/ 3622991 w 12191994"/>
              <a:gd name="connsiteY1" fmla="*/ 4204420 h 4208872"/>
              <a:gd name="connsiteX2" fmla="*/ 3510832 w 12191994"/>
              <a:gd name="connsiteY2" fmla="*/ 4208872 h 4208872"/>
              <a:gd name="connsiteX3" fmla="*/ 3675237 w 12191994"/>
              <a:gd name="connsiteY3" fmla="*/ 4200953 h 4208872"/>
              <a:gd name="connsiteX4" fmla="*/ 0 w 12191994"/>
              <a:gd name="connsiteY4" fmla="*/ 0 h 4208872"/>
              <a:gd name="connsiteX5" fmla="*/ 12191994 w 12191994"/>
              <a:gd name="connsiteY5" fmla="*/ 0 h 4208872"/>
              <a:gd name="connsiteX6" fmla="*/ 12191994 w 12191994"/>
              <a:gd name="connsiteY6" fmla="*/ 2062010 h 4208872"/>
              <a:gd name="connsiteX7" fmla="*/ 12172138 w 12191994"/>
              <a:gd name="connsiteY7" fmla="*/ 2073270 h 4208872"/>
              <a:gd name="connsiteX8" fmla="*/ 4335530 w 12191994"/>
              <a:gd name="connsiteY8" fmla="*/ 4157144 h 4208872"/>
              <a:gd name="connsiteX9" fmla="*/ 4303869 w 12191994"/>
              <a:gd name="connsiteY9" fmla="*/ 4159244 h 4208872"/>
              <a:gd name="connsiteX10" fmla="*/ 4393550 w 12191994"/>
              <a:gd name="connsiteY10" fmla="*/ 4151137 h 4208872"/>
              <a:gd name="connsiteX11" fmla="*/ 4199670 w 12191994"/>
              <a:gd name="connsiteY11" fmla="*/ 4117929 h 4208872"/>
              <a:gd name="connsiteX12" fmla="*/ 500184 w 12191994"/>
              <a:gd name="connsiteY12" fmla="*/ 3043554 h 4208872"/>
              <a:gd name="connsiteX13" fmla="*/ 0 w 12191994"/>
              <a:gd name="connsiteY13" fmla="*/ 2813437 h 4208872"/>
              <a:gd name="connsiteX14" fmla="*/ 0 w 12191994"/>
              <a:gd name="connsiteY14" fmla="*/ 0 h 4208872"/>
              <a:gd name="connsiteX0" fmla="*/ 3675237 w 12191994"/>
              <a:gd name="connsiteY0" fmla="*/ 4200953 h 4204420"/>
              <a:gd name="connsiteX1" fmla="*/ 3622991 w 12191994"/>
              <a:gd name="connsiteY1" fmla="*/ 4204420 h 4204420"/>
              <a:gd name="connsiteX2" fmla="*/ 3675237 w 12191994"/>
              <a:gd name="connsiteY2" fmla="*/ 4200953 h 4204420"/>
              <a:gd name="connsiteX3" fmla="*/ 0 w 12191994"/>
              <a:gd name="connsiteY3" fmla="*/ 0 h 4204420"/>
              <a:gd name="connsiteX4" fmla="*/ 12191994 w 12191994"/>
              <a:gd name="connsiteY4" fmla="*/ 0 h 4204420"/>
              <a:gd name="connsiteX5" fmla="*/ 12191994 w 12191994"/>
              <a:gd name="connsiteY5" fmla="*/ 2062010 h 4204420"/>
              <a:gd name="connsiteX6" fmla="*/ 12172138 w 12191994"/>
              <a:gd name="connsiteY6" fmla="*/ 2073270 h 4204420"/>
              <a:gd name="connsiteX7" fmla="*/ 4335530 w 12191994"/>
              <a:gd name="connsiteY7" fmla="*/ 4157144 h 4204420"/>
              <a:gd name="connsiteX8" fmla="*/ 4303869 w 12191994"/>
              <a:gd name="connsiteY8" fmla="*/ 4159244 h 4204420"/>
              <a:gd name="connsiteX9" fmla="*/ 4393550 w 12191994"/>
              <a:gd name="connsiteY9" fmla="*/ 4151137 h 4204420"/>
              <a:gd name="connsiteX10" fmla="*/ 4199670 w 12191994"/>
              <a:gd name="connsiteY10" fmla="*/ 4117929 h 4204420"/>
              <a:gd name="connsiteX11" fmla="*/ 500184 w 12191994"/>
              <a:gd name="connsiteY11" fmla="*/ 3043554 h 4204420"/>
              <a:gd name="connsiteX12" fmla="*/ 0 w 12191994"/>
              <a:gd name="connsiteY12" fmla="*/ 2813437 h 4204420"/>
              <a:gd name="connsiteX13" fmla="*/ 0 w 12191994"/>
              <a:gd name="connsiteY13" fmla="*/ 0 h 4204420"/>
              <a:gd name="connsiteX0" fmla="*/ 0 w 12191994"/>
              <a:gd name="connsiteY0" fmla="*/ 0 h 4159244"/>
              <a:gd name="connsiteX1" fmla="*/ 12191994 w 12191994"/>
              <a:gd name="connsiteY1" fmla="*/ 0 h 4159244"/>
              <a:gd name="connsiteX2" fmla="*/ 12191994 w 12191994"/>
              <a:gd name="connsiteY2" fmla="*/ 2062010 h 4159244"/>
              <a:gd name="connsiteX3" fmla="*/ 12172138 w 12191994"/>
              <a:gd name="connsiteY3" fmla="*/ 2073270 h 4159244"/>
              <a:gd name="connsiteX4" fmla="*/ 4335530 w 12191994"/>
              <a:gd name="connsiteY4" fmla="*/ 4157144 h 4159244"/>
              <a:gd name="connsiteX5" fmla="*/ 4303869 w 12191994"/>
              <a:gd name="connsiteY5" fmla="*/ 4159244 h 4159244"/>
              <a:gd name="connsiteX6" fmla="*/ 4393550 w 12191994"/>
              <a:gd name="connsiteY6" fmla="*/ 4151137 h 4159244"/>
              <a:gd name="connsiteX7" fmla="*/ 4199670 w 12191994"/>
              <a:gd name="connsiteY7" fmla="*/ 4117929 h 4159244"/>
              <a:gd name="connsiteX8" fmla="*/ 500184 w 12191994"/>
              <a:gd name="connsiteY8" fmla="*/ 3043554 h 4159244"/>
              <a:gd name="connsiteX9" fmla="*/ 0 w 12191994"/>
              <a:gd name="connsiteY9" fmla="*/ 2813437 h 4159244"/>
              <a:gd name="connsiteX10" fmla="*/ 0 w 12191994"/>
              <a:gd name="connsiteY10" fmla="*/ 0 h 415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4" h="4159244">
                <a:moveTo>
                  <a:pt x="0" y="0"/>
                </a:moveTo>
                <a:lnTo>
                  <a:pt x="12191994" y="0"/>
                </a:lnTo>
                <a:lnTo>
                  <a:pt x="12191994" y="2062010"/>
                </a:lnTo>
                <a:lnTo>
                  <a:pt x="12172138" y="2073270"/>
                </a:lnTo>
                <a:cubicBezTo>
                  <a:pt x="10126645" y="3159296"/>
                  <a:pt x="7398182" y="3912771"/>
                  <a:pt x="4335530" y="4157144"/>
                </a:cubicBezTo>
                <a:lnTo>
                  <a:pt x="4303869" y="4159244"/>
                </a:lnTo>
                <a:lnTo>
                  <a:pt x="4393550" y="4151137"/>
                </a:lnTo>
                <a:lnTo>
                  <a:pt x="4199670" y="4117929"/>
                </a:lnTo>
                <a:cubicBezTo>
                  <a:pt x="2842546" y="3866392"/>
                  <a:pt x="1594227" y="3500596"/>
                  <a:pt x="500184" y="3043554"/>
                </a:cubicBezTo>
                <a:lnTo>
                  <a:pt x="0" y="2813437"/>
                </a:lnTo>
                <a:lnTo>
                  <a:pt x="0" y="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r>
              <a:rPr lang="th-TH" noProof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997" y="2814638"/>
            <a:ext cx="9144000" cy="2387600"/>
          </a:xfrm>
        </p:spPr>
        <p:txBody>
          <a:bodyPr/>
          <a:lstStyle>
            <a:lvl1pPr algn="r">
              <a:defRPr sz="4800" b="1" cap="all" baseline="0">
                <a:solidFill>
                  <a:schemeClr val="bg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997" y="5202238"/>
            <a:ext cx="9144000" cy="899846"/>
          </a:xfrm>
        </p:spPr>
        <p:txBody>
          <a:bodyPr rIns="365760"/>
          <a:lstStyle>
            <a:lvl1pPr marL="0" indent="0" algn="r">
              <a:buNone/>
              <a:defRPr sz="24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5853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13">
            <a:extLst>
              <a:ext uri="{FF2B5EF4-FFF2-40B4-BE49-F238E27FC236}">
                <a16:creationId xmlns:a16="http://schemas.microsoft.com/office/drawing/2014/main" id="{1191B10D-556E-4FAC-9003-0B06442EE249}"/>
              </a:ext>
            </a:extLst>
          </p:cNvPr>
          <p:cNvSpPr/>
          <p:nvPr userDrawn="1"/>
        </p:nvSpPr>
        <p:spPr>
          <a:xfrm>
            <a:off x="44450" y="0"/>
            <a:ext cx="12147550" cy="1473200"/>
          </a:xfrm>
          <a:custGeom>
            <a:avLst/>
            <a:gdLst>
              <a:gd name="connsiteX0" fmla="*/ 0 w 12146874"/>
              <a:gd name="connsiteY0" fmla="*/ 0 h 1796838"/>
              <a:gd name="connsiteX1" fmla="*/ 12146874 w 12146874"/>
              <a:gd name="connsiteY1" fmla="*/ 0 h 1796838"/>
              <a:gd name="connsiteX2" fmla="*/ 12146874 w 12146874"/>
              <a:gd name="connsiteY2" fmla="*/ 1649741 h 1796838"/>
              <a:gd name="connsiteX3" fmla="*/ 11831094 w 12146874"/>
              <a:gd name="connsiteY3" fmla="*/ 1685569 h 1796838"/>
              <a:gd name="connsiteX4" fmla="*/ 9339861 w 12146874"/>
              <a:gd name="connsiteY4" fmla="*/ 1796838 h 1796838"/>
              <a:gd name="connsiteX5" fmla="*/ 387845 w 12146874"/>
              <a:gd name="connsiteY5" fmla="*/ 170064 h 179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874" h="1796838">
                <a:moveTo>
                  <a:pt x="0" y="0"/>
                </a:moveTo>
                <a:lnTo>
                  <a:pt x="12146874" y="0"/>
                </a:lnTo>
                <a:lnTo>
                  <a:pt x="12146874" y="1649741"/>
                </a:lnTo>
                <a:lnTo>
                  <a:pt x="11831094" y="1685569"/>
                </a:lnTo>
                <a:cubicBezTo>
                  <a:pt x="11022500" y="1758683"/>
                  <a:pt x="10189983" y="1796838"/>
                  <a:pt x="9339861" y="1796838"/>
                </a:cubicBezTo>
                <a:cubicBezTo>
                  <a:pt x="5939378" y="1796838"/>
                  <a:pt x="2820568" y="1186345"/>
                  <a:pt x="387845" y="170064"/>
                </a:cubicBezTo>
                <a:close/>
              </a:path>
            </a:pathLst>
          </a:custGeom>
          <a:solidFill>
            <a:srgbClr val="63B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Freeform: Shape 13">
            <a:extLst>
              <a:ext uri="{FF2B5EF4-FFF2-40B4-BE49-F238E27FC236}">
                <a16:creationId xmlns:a16="http://schemas.microsoft.com/office/drawing/2014/main" id="{3DC59F49-7A24-446E-B133-47C723860EBB}"/>
              </a:ext>
            </a:extLst>
          </p:cNvPr>
          <p:cNvSpPr/>
          <p:nvPr userDrawn="1"/>
        </p:nvSpPr>
        <p:spPr>
          <a:xfrm rot="308872">
            <a:off x="-515938" y="209550"/>
            <a:ext cx="13039726" cy="727075"/>
          </a:xfrm>
          <a:custGeom>
            <a:avLst/>
            <a:gdLst>
              <a:gd name="connsiteX0" fmla="*/ 0 w 12146874"/>
              <a:gd name="connsiteY0" fmla="*/ 0 h 1796838"/>
              <a:gd name="connsiteX1" fmla="*/ 12146874 w 12146874"/>
              <a:gd name="connsiteY1" fmla="*/ 0 h 1796838"/>
              <a:gd name="connsiteX2" fmla="*/ 12146874 w 12146874"/>
              <a:gd name="connsiteY2" fmla="*/ 1649741 h 1796838"/>
              <a:gd name="connsiteX3" fmla="*/ 11831094 w 12146874"/>
              <a:gd name="connsiteY3" fmla="*/ 1685569 h 1796838"/>
              <a:gd name="connsiteX4" fmla="*/ 9339861 w 12146874"/>
              <a:gd name="connsiteY4" fmla="*/ 1796838 h 1796838"/>
              <a:gd name="connsiteX5" fmla="*/ 387845 w 12146874"/>
              <a:gd name="connsiteY5" fmla="*/ 170064 h 179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6874" h="1796838">
                <a:moveTo>
                  <a:pt x="0" y="0"/>
                </a:moveTo>
                <a:lnTo>
                  <a:pt x="12146874" y="0"/>
                </a:lnTo>
                <a:lnTo>
                  <a:pt x="12146874" y="1649741"/>
                </a:lnTo>
                <a:lnTo>
                  <a:pt x="11831094" y="1685569"/>
                </a:lnTo>
                <a:cubicBezTo>
                  <a:pt x="11022500" y="1758683"/>
                  <a:pt x="10189983" y="1796838"/>
                  <a:pt x="9339861" y="1796838"/>
                </a:cubicBezTo>
                <a:cubicBezTo>
                  <a:pt x="5939378" y="1796838"/>
                  <a:pt x="2820568" y="1186345"/>
                  <a:pt x="387845" y="170064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Freeform: Shape 8">
            <a:extLst>
              <a:ext uri="{FF2B5EF4-FFF2-40B4-BE49-F238E27FC236}">
                <a16:creationId xmlns:a16="http://schemas.microsoft.com/office/drawing/2014/main" id="{5C612025-97A3-47F7-AE55-A225E258417F}"/>
              </a:ext>
            </a:extLst>
          </p:cNvPr>
          <p:cNvSpPr/>
          <p:nvPr userDrawn="1"/>
        </p:nvSpPr>
        <p:spPr>
          <a:xfrm>
            <a:off x="0" y="127386"/>
            <a:ext cx="4395933" cy="1230334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1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06487"/>
            <a:ext cx="10515600" cy="3970476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958"/>
            <a:ext cx="11353800" cy="1325563"/>
          </a:xfrm>
        </p:spPr>
        <p:txBody>
          <a:bodyPr anchor="ctr"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3"/>
          </p:nvPr>
        </p:nvSpPr>
        <p:spPr>
          <a:xfrm>
            <a:off x="3047997" y="1018598"/>
            <a:ext cx="9144000" cy="714499"/>
          </a:xfrm>
        </p:spPr>
        <p:txBody>
          <a:bodyPr rIns="365760"/>
          <a:lstStyle>
            <a:lvl1pPr marL="0" indent="0" algn="r">
              <a:buNone/>
              <a:defRPr sz="24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388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872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5760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1613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82974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528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4303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5109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04971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822D0-A12A-4D7B-BC6C-71F52BAA1F52}" type="datetimeFigureOut">
              <a:rPr lang="th-TH" smtClean="0"/>
              <a:t>14/01/63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020FFFF-B67B-4BD8-A597-83416140BC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906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809" r:id="rId17"/>
    <p:sldLayoutId id="2147483810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&#3629;&#3634;&#3627;&#3634;&#3619;&#3611;&#3621;&#3629;&#3604;&#3616;&#3633;&#3618;%20&#3648;&#3626;&#3609;&#3629;&#3585;&#3634;&#3619;&#3611;&#3619;&#3632;&#3594;&#3640;&#3617;&#3612;&#3641;&#3657;&#3610;&#3619;&#3636;&#3627;&#3634;&#3619;%20&#3629;&#3611;&#3607;.&#3624;&#3634;&#3621;&#3634;&#3585;&#3621;&#3634;&#3591;%20101062.pdf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2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diagramLayout" Target="../diagrams/layout3.xml"/><Relationship Id="rId7" Type="http://schemas.openxmlformats.org/officeDocument/2006/relationships/image" Target="../media/image28.jpg"/><Relationship Id="rId12" Type="http://schemas.openxmlformats.org/officeDocument/2006/relationships/image" Target="../media/image33.jp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32.jpeg"/><Relationship Id="rId5" Type="http://schemas.openxmlformats.org/officeDocument/2006/relationships/diagramColors" Target="../diagrams/colors3.xml"/><Relationship Id="rId10" Type="http://schemas.openxmlformats.org/officeDocument/2006/relationships/image" Target="../media/image31.jp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30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3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7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>
            <a:extLst>
              <a:ext uri="{FF2B5EF4-FFF2-40B4-BE49-F238E27FC236}">
                <a16:creationId xmlns:a16="http://schemas.microsoft.com/office/drawing/2014/main" id="{903715B3-F720-4CD1-BB91-CAD250CB55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0763" y="4283075"/>
            <a:ext cx="11160125" cy="143986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5400" b="1" cap="none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แผน</a:t>
            </a:r>
            <a:r>
              <a:rPr lang="th-TH" sz="5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งานคุ้มครองผู้บริโภค </a:t>
            </a:r>
            <a:r>
              <a:rPr lang="th-TH" sz="54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คปส</a:t>
            </a:r>
            <a:r>
              <a:rPr lang="th-TH" sz="5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อ.เมืองอุตรดิตถ์</a:t>
            </a:r>
            <a:br>
              <a:rPr lang="th-TH" sz="5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ประจำปีงบประมาณ ๒๕๖๓ </a:t>
            </a:r>
            <a:endParaRPr lang="en-US" sz="5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0A3F267-0C49-4D28-B107-318F744B9D66}"/>
              </a:ext>
            </a:extLst>
          </p:cNvPr>
          <p:cNvSpPr/>
          <p:nvPr/>
        </p:nvSpPr>
        <p:spPr>
          <a:xfrm>
            <a:off x="0" y="2840038"/>
            <a:ext cx="4395788" cy="1439862"/>
          </a:xfrm>
          <a:custGeom>
            <a:avLst/>
            <a:gdLst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0" fmla="*/ 0 w 1467716"/>
              <a:gd name="connsiteY0" fmla="*/ 0 h 943303"/>
              <a:gd name="connsiteX1" fmla="*/ 167092 w 1467716"/>
              <a:gd name="connsiteY1" fmla="*/ 151863 h 943303"/>
              <a:gd name="connsiteX2" fmla="*/ 1402948 w 1467716"/>
              <a:gd name="connsiteY2" fmla="*/ 860884 h 943303"/>
              <a:gd name="connsiteX3" fmla="*/ 1467716 w 1467716"/>
              <a:gd name="connsiteY3" fmla="*/ 882799 h 943303"/>
              <a:gd name="connsiteX4" fmla="*/ 1426853 w 1467716"/>
              <a:gd name="connsiteY4" fmla="*/ 890097 h 943303"/>
              <a:gd name="connsiteX5" fmla="*/ 723619 w 1467716"/>
              <a:gd name="connsiteY5" fmla="*/ 943303 h 943303"/>
              <a:gd name="connsiteX6" fmla="*/ 20386 w 1467716"/>
              <a:gd name="connsiteY6" fmla="*/ 890097 h 943303"/>
              <a:gd name="connsiteX7" fmla="*/ 0 w 1467716"/>
              <a:gd name="connsiteY7" fmla="*/ 886456 h 943303"/>
              <a:gd name="connsiteX8" fmla="*/ 0 w 1467716"/>
              <a:gd name="connsiteY8" fmla="*/ 0 h 943303"/>
              <a:gd name="connsiteX0" fmla="*/ 0 w 1468512"/>
              <a:gd name="connsiteY0" fmla="*/ 0 h 943303"/>
              <a:gd name="connsiteX1" fmla="*/ 167092 w 1468512"/>
              <a:gd name="connsiteY1" fmla="*/ 151863 h 943303"/>
              <a:gd name="connsiteX2" fmla="*/ 1402948 w 1468512"/>
              <a:gd name="connsiteY2" fmla="*/ 860884 h 943303"/>
              <a:gd name="connsiteX3" fmla="*/ 1468512 w 1468512"/>
              <a:gd name="connsiteY3" fmla="*/ 884359 h 943303"/>
              <a:gd name="connsiteX4" fmla="*/ 1426853 w 1468512"/>
              <a:gd name="connsiteY4" fmla="*/ 890097 h 943303"/>
              <a:gd name="connsiteX5" fmla="*/ 723619 w 1468512"/>
              <a:gd name="connsiteY5" fmla="*/ 943303 h 943303"/>
              <a:gd name="connsiteX6" fmla="*/ 20386 w 1468512"/>
              <a:gd name="connsiteY6" fmla="*/ 890097 h 943303"/>
              <a:gd name="connsiteX7" fmla="*/ 0 w 1468512"/>
              <a:gd name="connsiteY7" fmla="*/ 886456 h 943303"/>
              <a:gd name="connsiteX8" fmla="*/ 0 w 1468512"/>
              <a:gd name="connsiteY8" fmla="*/ 0 h 94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8512" h="943303">
                <a:moveTo>
                  <a:pt x="0" y="0"/>
                </a:moveTo>
                <a:lnTo>
                  <a:pt x="167092" y="151863"/>
                </a:lnTo>
                <a:cubicBezTo>
                  <a:pt x="532570" y="453482"/>
                  <a:pt x="949585" y="694885"/>
                  <a:pt x="1402948" y="860884"/>
                </a:cubicBezTo>
                <a:lnTo>
                  <a:pt x="1468512" y="884359"/>
                </a:lnTo>
                <a:lnTo>
                  <a:pt x="1426853" y="890097"/>
                </a:lnTo>
                <a:cubicBezTo>
                  <a:pt x="1197556" y="925132"/>
                  <a:pt x="962710" y="943303"/>
                  <a:pt x="723619" y="943303"/>
                </a:cubicBezTo>
                <a:cubicBezTo>
                  <a:pt x="484529" y="943303"/>
                  <a:pt x="249683" y="925132"/>
                  <a:pt x="20386" y="890097"/>
                </a:cubicBezTo>
                <a:lnTo>
                  <a:pt x="0" y="886456"/>
                </a:lnTo>
                <a:lnTo>
                  <a:pt x="0" y="0"/>
                </a:lnTo>
                <a:close/>
              </a:path>
            </a:pathLst>
          </a:custGeom>
          <a:solidFill>
            <a:srgbClr val="FDA4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0D423A41-5210-4B9C-BEAB-5C81CC0FB5AC}"/>
              </a:ext>
            </a:extLst>
          </p:cNvPr>
          <p:cNvSpPr txBox="1">
            <a:spLocks/>
          </p:cNvSpPr>
          <p:nvPr/>
        </p:nvSpPr>
        <p:spPr>
          <a:xfrm>
            <a:off x="3048000" y="2814638"/>
            <a:ext cx="9144000" cy="2387600"/>
          </a:xfrm>
          <a:prstGeom prst="rect">
            <a:avLst/>
          </a:prstGeom>
        </p:spPr>
        <p:txBody>
          <a:bodyPr rIns="365760" anchor="b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1" kern="1200" cap="all" baseline="0">
                <a:solidFill>
                  <a:schemeClr val="bg1"/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sz="4400" dirty="0"/>
          </a:p>
        </p:txBody>
      </p:sp>
    </p:spTree>
  </p:cSld>
  <p:clrMapOvr>
    <a:masterClrMapping/>
  </p:clrMapOvr>
  <p:transition spd="slow" advTm="2546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294738F-A4AC-4BC0-A47A-B43491D5D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91440" lvl="0" indent="-91440" algn="ctr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</a:pPr>
            <a:r>
              <a:rPr lang="th-TH" sz="4400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สรุปประเด็นปัญหางานคุ้มครองผู้บริโภค ปี 2562</a:t>
            </a:r>
            <a:endParaRPr lang="th-TH" sz="6600" dirty="0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CBF3356-0B8A-43FF-B17F-B788CF006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6934" y="2291081"/>
            <a:ext cx="8918917" cy="37608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สถานพยาบาลไม่ผ่านเกณฑ์มาตรฐาน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ร้านชำจำหน่ายยาอันตราย ได้แก่ ยาปฏิชีวนะ ยาแก้ปวดกลุ่ม 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NSAID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Service plan: RDU</a:t>
            </a:r>
            <a:endParaRPr lang="th-TH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28387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51873DD-21CC-4BF9-9168-005EFCECB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842"/>
            <a:ext cx="12192000" cy="668407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th-TH" sz="3600" b="1" spc="0" dirty="0">
                <a:solidFill>
                  <a:schemeClr val="bg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สถานพยาบาลไม่ผ่านเกณฑ์มาตรฐาน</a:t>
            </a:r>
            <a:endParaRPr lang="th-TH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ตัวแทนเนื้อหา 3">
            <a:extLst>
              <a:ext uri="{FF2B5EF4-FFF2-40B4-BE49-F238E27FC236}">
                <a16:creationId xmlns:a16="http://schemas.microsoft.com/office/drawing/2014/main" id="{1A08F0D3-6188-4AB4-BFA0-59808A9655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6552522"/>
              </p:ext>
            </p:extLst>
          </p:nvPr>
        </p:nvGraphicFramePr>
        <p:xfrm>
          <a:off x="829994" y="831058"/>
          <a:ext cx="10522635" cy="54357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3412">
                  <a:extLst>
                    <a:ext uri="{9D8B030D-6E8A-4147-A177-3AD203B41FA5}">
                      <a16:colId xmlns:a16="http://schemas.microsoft.com/office/drawing/2014/main" val="182642352"/>
                    </a:ext>
                  </a:extLst>
                </a:gridCol>
                <a:gridCol w="1609443">
                  <a:extLst>
                    <a:ext uri="{9D8B030D-6E8A-4147-A177-3AD203B41FA5}">
                      <a16:colId xmlns:a16="http://schemas.microsoft.com/office/drawing/2014/main" val="4124002510"/>
                    </a:ext>
                  </a:extLst>
                </a:gridCol>
                <a:gridCol w="1863551">
                  <a:extLst>
                    <a:ext uri="{9D8B030D-6E8A-4147-A177-3AD203B41FA5}">
                      <a16:colId xmlns:a16="http://schemas.microsoft.com/office/drawing/2014/main" val="1332176641"/>
                    </a:ext>
                  </a:extLst>
                </a:gridCol>
                <a:gridCol w="1575582">
                  <a:extLst>
                    <a:ext uri="{9D8B030D-6E8A-4147-A177-3AD203B41FA5}">
                      <a16:colId xmlns:a16="http://schemas.microsoft.com/office/drawing/2014/main" val="2416561262"/>
                    </a:ext>
                  </a:extLst>
                </a:gridCol>
                <a:gridCol w="1808262">
                  <a:extLst>
                    <a:ext uri="{9D8B030D-6E8A-4147-A177-3AD203B41FA5}">
                      <a16:colId xmlns:a16="http://schemas.microsoft.com/office/drawing/2014/main" val="3895374337"/>
                    </a:ext>
                  </a:extLst>
                </a:gridCol>
                <a:gridCol w="2482385">
                  <a:extLst>
                    <a:ext uri="{9D8B030D-6E8A-4147-A177-3AD203B41FA5}">
                      <a16:colId xmlns:a16="http://schemas.microsoft.com/office/drawing/2014/main" val="870670652"/>
                    </a:ext>
                  </a:extLst>
                </a:gridCol>
              </a:tblGrid>
              <a:tr h="40841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จำนวนสถานพยาบาล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สุ่มตรวจประจำปี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(แห่ง)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9426553"/>
                  </a:ext>
                </a:extLst>
              </a:tr>
              <a:tr h="61233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 (แห่ง)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ยกเลิก (แห่ง)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 (แห่ง)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ไม่ผ่านเกณฑ์มาตรฐาน (แห่ง)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extLst>
                  <a:ext uri="{0D108BD9-81ED-4DB2-BD59-A6C34878D82A}">
                    <a16:rowId xmlns:a16="http://schemas.microsoft.com/office/drawing/2014/main" val="2195745855"/>
                  </a:ext>
                </a:extLst>
              </a:tr>
              <a:tr h="4163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ฟากท่า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88.89%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extLst>
                  <a:ext uri="{0D108BD9-81ED-4DB2-BD59-A6C34878D82A}">
                    <a16:rowId xmlns:a16="http://schemas.microsoft.com/office/drawing/2014/main" val="3090182723"/>
                  </a:ext>
                </a:extLst>
              </a:tr>
              <a:tr h="2200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บ้านโคก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60.00%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extLst>
                  <a:ext uri="{0D108BD9-81ED-4DB2-BD59-A6C34878D82A}">
                    <a16:rowId xmlns:a16="http://schemas.microsoft.com/office/drawing/2014/main" val="3264870359"/>
                  </a:ext>
                </a:extLst>
              </a:tr>
              <a:tr h="4084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ทองแสนขัน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 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71.43%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extLst>
                  <a:ext uri="{0D108BD9-81ED-4DB2-BD59-A6C34878D82A}">
                    <a16:rowId xmlns:a16="http://schemas.microsoft.com/office/drawing/2014/main" val="2280472324"/>
                  </a:ext>
                </a:extLst>
              </a:tr>
              <a:tr h="2124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ตรอน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4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50.00%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extLst>
                  <a:ext uri="{0D108BD9-81ED-4DB2-BD59-A6C34878D82A}">
                    <a16:rowId xmlns:a16="http://schemas.microsoft.com/office/drawing/2014/main" val="864894506"/>
                  </a:ext>
                </a:extLst>
              </a:tr>
              <a:tr h="2124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น้ำปาด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5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71.43%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extLst>
                  <a:ext uri="{0D108BD9-81ED-4DB2-BD59-A6C34878D82A}">
                    <a16:rowId xmlns:a16="http://schemas.microsoft.com/office/drawing/2014/main" val="1146684081"/>
                  </a:ext>
                </a:extLst>
              </a:tr>
              <a:tr h="2246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ท่าปลา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100.0%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extLst>
                  <a:ext uri="{0D108BD9-81ED-4DB2-BD59-A6C34878D82A}">
                    <a16:rowId xmlns:a16="http://schemas.microsoft.com/office/drawing/2014/main" val="2637676421"/>
                  </a:ext>
                </a:extLst>
              </a:tr>
              <a:tr h="2124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ลับแล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 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90.90%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extLst>
                  <a:ext uri="{0D108BD9-81ED-4DB2-BD59-A6C34878D82A}">
                    <a16:rowId xmlns:a16="http://schemas.microsoft.com/office/drawing/2014/main" val="2765393210"/>
                  </a:ext>
                </a:extLst>
              </a:tr>
              <a:tr h="2124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พิชัย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84.62%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extLst>
                  <a:ext uri="{0D108BD9-81ED-4DB2-BD59-A6C34878D82A}">
                    <a16:rowId xmlns:a16="http://schemas.microsoft.com/office/drawing/2014/main" val="1924858056"/>
                  </a:ext>
                </a:extLst>
              </a:tr>
              <a:tr h="2124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เมือง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126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</a:t>
                      </a:r>
                      <a:r>
                        <a:rPr lang="th-TH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</a:t>
                      </a:r>
                      <a:r>
                        <a:rPr lang="en-US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88.00%</a:t>
                      </a:r>
                      <a:r>
                        <a:rPr lang="th-TH" sz="24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325383"/>
                  </a:ext>
                </a:extLst>
              </a:tr>
              <a:tr h="4084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รวม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249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92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75 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81.52%</a:t>
                      </a:r>
                      <a:r>
                        <a:rPr lang="th-TH" sz="24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1262" marR="61262" marT="8509" marB="0"/>
                </a:tc>
                <a:extLst>
                  <a:ext uri="{0D108BD9-81ED-4DB2-BD59-A6C34878D82A}">
                    <a16:rowId xmlns:a16="http://schemas.microsoft.com/office/drawing/2014/main" val="26147751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553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4648A9E-DD08-46A0-A397-103EA1CE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617" y="884312"/>
            <a:ext cx="10114671" cy="5432082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r>
              <a:rPr lang="th-TH" sz="35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สิ่งที่ควรแก้ไข</a:t>
            </a:r>
          </a:p>
          <a:p>
            <a:r>
              <a:rPr lang="th-TH" sz="35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ให้พนักงานเจ้าหน้าที่ในระดับอำเภอตรวจประเมินมาตรฐานสถานพยาบาลประจำปี ตามเกณฑ์มาตรฐานตามที่กฎหมายกำหนดอย่างเคร่งครัดและลงผลการตรวจมาตรฐานคลินิกประจำปีแต่ละคลินิกของจังหวัดอุตรดิตถ์ พร้อมพิกัด </a:t>
            </a:r>
            <a:r>
              <a:rPr lang="en-US" sz="35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GPS </a:t>
            </a:r>
            <a:r>
              <a:rPr lang="th-TH" sz="35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และรูปถ่ายประกอบผลการตรวจ อย่างน้อย 3 ประเด็นคือ</a:t>
            </a:r>
          </a:p>
          <a:p>
            <a:r>
              <a:rPr lang="th-TH" sz="35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- ที่ตั้งสถานพยาบาล</a:t>
            </a:r>
          </a:p>
          <a:p>
            <a:r>
              <a:rPr lang="th-TH" sz="35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- ผู้ดำเนินการสถานพยาบาล</a:t>
            </a:r>
          </a:p>
          <a:p>
            <a:r>
              <a:rPr lang="th-TH" sz="35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- ยาและเวชภัณฑ์ เครื่องมือแพทย์</a:t>
            </a:r>
          </a:p>
          <a:p>
            <a:r>
              <a:rPr lang="th-TH" sz="35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ลงผลการตรวจประเมินฯในสมุดทะเบียนสถานพยาบาลฯ หน้า23 เพื่อเป็นหลักฐานการตรวจอย่างเคร่งครัด มิฉะนั้นผู้ประกอบการจะต่อใบอนุญาตถานพยาบาลประจำปีไม่ได้</a:t>
            </a:r>
          </a:p>
          <a:p>
            <a:r>
              <a:rPr lang="th-TH" sz="35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กรณีผลการตรวจครั้งที่ 1 ไม่ผ่าน ให้พนักงานเจ้าหน้าที่ ตรวจติดตามการแก้ไขปรับปรุง และรายงานผลการตรวจติดตามแก้ไขไว้ในสมุดทะเบียนสถานพยาบาลโดยขั้นตอนนี้ต้องดำเนินให้แล้วเสร็จก่อนมาต่ออายุใบอนุญาตที่ สสจ.อต.</a:t>
            </a:r>
          </a:p>
          <a:p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ชื่อเรื่อง 1">
            <a:extLst>
              <a:ext uri="{FF2B5EF4-FFF2-40B4-BE49-F238E27FC236}">
                <a16:creationId xmlns:a16="http://schemas.microsoft.com/office/drawing/2014/main" id="{28B69739-8268-407E-AEFB-E469561E8E71}"/>
              </a:ext>
            </a:extLst>
          </p:cNvPr>
          <p:cNvSpPr txBox="1">
            <a:spLocks/>
          </p:cNvSpPr>
          <p:nvPr/>
        </p:nvSpPr>
        <p:spPr>
          <a:xfrm>
            <a:off x="0" y="6842"/>
            <a:ext cx="12192000" cy="6684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3600" b="1" spc="0" dirty="0">
                <a:solidFill>
                  <a:schemeClr val="bg1"/>
                </a:solidFill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1. สถานพยาบาลไม่ผ่านเกณฑ์มาตรฐาน (ต่อ)</a:t>
            </a:r>
            <a:endParaRPr lang="th-TH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2632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A5A963D-1706-4188-AB6C-18E6A4A42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7524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th-TH" sz="4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ร้านชำจำหน่ายยาอันตราย ได้แก่ยาปฏิชีวนะ ยาแก้ปวดกลุ่ม </a:t>
            </a:r>
            <a:r>
              <a:rPr lang="en-US" sz="4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NSAID </a:t>
            </a:r>
            <a:endParaRPr lang="th-TH" sz="40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6" name="ตาราง 6">
            <a:extLst>
              <a:ext uri="{FF2B5EF4-FFF2-40B4-BE49-F238E27FC236}">
                <a16:creationId xmlns:a16="http://schemas.microsoft.com/office/drawing/2014/main" id="{177A6017-0A49-479A-865E-6DF33B05785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41484" y="1325880"/>
          <a:ext cx="10709031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3274">
                  <a:extLst>
                    <a:ext uri="{9D8B030D-6E8A-4147-A177-3AD203B41FA5}">
                      <a16:colId xmlns:a16="http://schemas.microsoft.com/office/drawing/2014/main" val="2210602734"/>
                    </a:ext>
                  </a:extLst>
                </a:gridCol>
                <a:gridCol w="7875757">
                  <a:extLst>
                    <a:ext uri="{9D8B030D-6E8A-4147-A177-3AD203B41FA5}">
                      <a16:colId xmlns:a16="http://schemas.microsoft.com/office/drawing/2014/main" val="3971606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ประเด็นปัญหา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สิ่งที่ควรแก้ไข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0278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จากการสุ่มตรวจร้านชำของจังหวัดอำเภอละ 10 – 20 ร้าน พบมี ร้านชำจำหน่ายยาอันตราย ได้แก่ยาปฏิชีวนะ ยาแก้ปวดกลุ่ม </a:t>
                      </a:r>
                      <a:r>
                        <a:rPr lang="en-US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NSAID </a:t>
                      </a:r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ประมาณร้อยละ 30 ในทุกอำเภอ ทั้ง 9 อำเภอ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มีแผนการดำเนินการร้านชำมาตรฐาน </a:t>
                      </a:r>
                    </a:p>
                    <a:p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มีฐานข้อมูลร้านชำที่มีความเสี่ยงด้านผลิตภัณฑ์สุขภาพ/ปัญหาการเข้าถึงผลิตภัณฑ์สุขภาพผิดกฎหมายง่าย/ความสามารถซื้อผลิตภัณฑ์สุขภาพผิดกฎหมายจากร้านชำในพื้นที่</a:t>
                      </a:r>
                    </a:p>
                    <a:p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มีการสร้างเครือข่ายการเฝ้าระวังการจัดการปัญหาร้านชำจำหน่ายผลิตภัณฑ์สุขภาพผิดกฎหมายง่าย  ในพื้นที่ (อสม ผู้นำชุมชน เครือข่ายรพ. เครือข่ายภาคประชาชน )</a:t>
                      </a:r>
                    </a:p>
                    <a:p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มีการออกตรวจเฝ้าระวังการจำหน่ายผลิตภัณฑ์สุขภาพผิดกฎหมายในร้านชำในพื้นที่รับผิดชอบ</a:t>
                      </a:r>
                    </a:p>
                    <a:p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มีการประชาสัมพันธ์ทำความเข้าใจแก่ผู้ประกอบการร้านชำ และประชาชนในพื้นที่ถึงอันตรายจากการใช้ผลิตภัณฑ์สุขภาพผิดกฎหมาย</a:t>
                      </a:r>
                    </a:p>
                    <a:p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การจัดการร้านชำที่พบมีการจำหน่ายยา</a:t>
                      </a:r>
                      <a:r>
                        <a:rPr lang="en-US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ATB/Steroid/NSAIDs </a:t>
                      </a:r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ในร้านชำ </a:t>
                      </a:r>
                    </a:p>
                    <a:p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(บันทึก ตักเตือน ให้คำแนะนำ มีการตรวจซ้ำติดกัน 3 เดือน)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4088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4702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A5A963D-1706-4188-AB6C-18E6A4A42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7524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Service plan: RDU</a:t>
            </a:r>
          </a:p>
        </p:txBody>
      </p:sp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" y="2481"/>
            <a:ext cx="12191471" cy="6857703"/>
          </a:xfrm>
        </p:spPr>
      </p:pic>
    </p:spTree>
    <p:extLst>
      <p:ext uri="{BB962C8B-B14F-4D97-AF65-F5344CB8AC3E}">
        <p14:creationId xmlns:p14="http://schemas.microsoft.com/office/powerpoint/2010/main" val="1343600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BA6DDE1-7A33-429B-B72C-38C0E1694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79138"/>
            <a:ext cx="12192000" cy="2803432"/>
          </a:xfrm>
          <a:solidFill>
            <a:schemeClr val="accent3">
              <a:lumMod val="75000"/>
            </a:schemeClr>
          </a:solidFill>
          <a:ln w="76200">
            <a:noFill/>
            <a:prstDash val="sysDash"/>
          </a:ln>
        </p:spPr>
        <p:txBody>
          <a:bodyPr anchor="ctr">
            <a:normAutofit/>
          </a:bodyPr>
          <a:lstStyle/>
          <a:p>
            <a:pPr algn="ctr"/>
            <a:r>
              <a:rPr lang="th-TH" sz="6000" spc="-50" dirty="0">
                <a:solidFill>
                  <a:schemeClr val="bg1"/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rPr>
              <a:t>3. แผนกลยุทธ์ และ </a:t>
            </a:r>
            <a:r>
              <a:rPr lang="en-US" sz="6000" spc="-50" dirty="0">
                <a:solidFill>
                  <a:schemeClr val="bg1"/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rPr>
              <a:t>KPI </a:t>
            </a:r>
            <a:r>
              <a:rPr lang="th-TH" sz="6000" spc="-50" dirty="0">
                <a:solidFill>
                  <a:schemeClr val="bg1"/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rPr>
              <a:t>ปี  2563</a:t>
            </a:r>
          </a:p>
        </p:txBody>
      </p:sp>
    </p:spTree>
    <p:extLst>
      <p:ext uri="{BB962C8B-B14F-4D97-AF65-F5344CB8AC3E}">
        <p14:creationId xmlns:p14="http://schemas.microsoft.com/office/powerpoint/2010/main" val="1478257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DC8FA0DF-B6CF-484E-9137-96427510BA6B}"/>
              </a:ext>
            </a:extLst>
          </p:cNvPr>
          <p:cNvSpPr/>
          <p:nvPr/>
        </p:nvSpPr>
        <p:spPr>
          <a:xfrm>
            <a:off x="0" y="66820"/>
            <a:ext cx="12192000" cy="6791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ตัวแทนเนื้อหา 3">
            <a:extLst>
              <a:ext uri="{FF2B5EF4-FFF2-40B4-BE49-F238E27FC236}">
                <a16:creationId xmlns:a16="http://schemas.microsoft.com/office/drawing/2014/main" id="{7E721160-1866-420B-AFF7-14E70525E0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993" t="16418" r="29213" b="5152"/>
          <a:stretch/>
        </p:blipFill>
        <p:spPr>
          <a:xfrm>
            <a:off x="1441938" y="0"/>
            <a:ext cx="9308123" cy="6864290"/>
          </a:xfrm>
          <a:prstGeom prst="rect">
            <a:avLst/>
          </a:prstGeom>
        </p:spPr>
      </p:pic>
      <p:sp>
        <p:nvSpPr>
          <p:cNvPr id="8" name="วงรี 7">
            <a:extLst>
              <a:ext uri="{FF2B5EF4-FFF2-40B4-BE49-F238E27FC236}">
                <a16:creationId xmlns:a16="http://schemas.microsoft.com/office/drawing/2014/main" id="{65BC1794-E5A9-440C-939B-F58E56BA53A2}"/>
              </a:ext>
            </a:extLst>
          </p:cNvPr>
          <p:cNvSpPr/>
          <p:nvPr/>
        </p:nvSpPr>
        <p:spPr>
          <a:xfrm>
            <a:off x="7244861" y="4023360"/>
            <a:ext cx="1744394" cy="92846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99171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ตัวแทนเนื้อหา 6">
            <a:extLst>
              <a:ext uri="{FF2B5EF4-FFF2-40B4-BE49-F238E27FC236}">
                <a16:creationId xmlns:a16="http://schemas.microsoft.com/office/drawing/2014/main" id="{EE60406B-8600-45BA-8982-C803B65C7D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874" t="16826" r="20548" b="12350"/>
          <a:stretch/>
        </p:blipFill>
        <p:spPr>
          <a:xfrm>
            <a:off x="56272" y="14068"/>
            <a:ext cx="12085108" cy="620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70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>
            <a:extLst>
              <a:ext uri="{FF2B5EF4-FFF2-40B4-BE49-F238E27FC236}">
                <a16:creationId xmlns:a16="http://schemas.microsoft.com/office/drawing/2014/main" id="{AEE3D94F-B919-46B0-B99C-90AE8DB309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21" t="16512" r="19957" b="10588"/>
          <a:stretch/>
        </p:blipFill>
        <p:spPr>
          <a:xfrm>
            <a:off x="25187" y="14068"/>
            <a:ext cx="12142441" cy="638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22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409FD46-633B-41D1-AB3F-6C242C1D3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9277"/>
            <a:ext cx="12192000" cy="1450757"/>
          </a:xfrm>
          <a:solidFill>
            <a:schemeClr val="accent3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algn="ctr"/>
            <a:r>
              <a:rPr lang="th-TH" sz="44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แผนกลยุทธ์ และ </a:t>
            </a:r>
            <a:r>
              <a:rPr lang="en-US" sz="44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KPI </a:t>
            </a:r>
            <a:r>
              <a:rPr lang="th-TH" sz="44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 2563</a:t>
            </a:r>
            <a:br>
              <a:rPr lang="th-TH" sz="44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กลุ่มงานคุ้มครองผู้บริโภคและเภสัชสาธารณสุข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98B4683-26C0-48B4-8863-5C40107B72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5360" y="2001158"/>
            <a:ext cx="10241280" cy="2855684"/>
          </a:xfrm>
        </p:spPr>
        <p:txBody>
          <a:bodyPr numCol="2"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อาหาร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นโยบายอาหารปลอดภัย และ </a:t>
            </a:r>
            <a:r>
              <a:rPr lang="en-US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RDU</a:t>
            </a:r>
            <a:endParaRPr lang="th-TH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ยาและวัตถุเสพติด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เครื่องสำอาง วัตถุอันตราย และผลิตภัณฑ์สมุนไพร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เครือข่าย คบส. และ อย.น้อย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สถานพยาบาล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สถานประกอบการเพื่อสุขภาพ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smart counter service</a:t>
            </a:r>
            <a:endParaRPr lang="th-TH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C0C82131-FA07-4E20-B518-D0C1F844F9FB}"/>
              </a:ext>
            </a:extLst>
          </p:cNvPr>
          <p:cNvGrpSpPr/>
          <p:nvPr/>
        </p:nvGrpSpPr>
        <p:grpSpPr>
          <a:xfrm>
            <a:off x="1259189" y="5020793"/>
            <a:ext cx="9702936" cy="1383959"/>
            <a:chOff x="1703328" y="4981604"/>
            <a:chExt cx="9702936" cy="1383959"/>
          </a:xfrm>
        </p:grpSpPr>
        <p:pic>
          <p:nvPicPr>
            <p:cNvPr id="4" name="รูปภาพ 3">
              <a:extLst>
                <a:ext uri="{FF2B5EF4-FFF2-40B4-BE49-F238E27FC236}">
                  <a16:creationId xmlns:a16="http://schemas.microsoft.com/office/drawing/2014/main" id="{13ABB724-DC89-4B35-907A-849150D76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328" y="5060339"/>
              <a:ext cx="1670449" cy="1201016"/>
            </a:xfrm>
            <a:prstGeom prst="rect">
              <a:avLst/>
            </a:prstGeom>
          </p:spPr>
        </p:pic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BDBB5AEB-FBF9-453F-893D-6043CA868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7119" y="5035133"/>
              <a:ext cx="3609145" cy="1207113"/>
            </a:xfrm>
            <a:prstGeom prst="rect">
              <a:avLst/>
            </a:prstGeom>
          </p:spPr>
        </p:pic>
        <p:pic>
          <p:nvPicPr>
            <p:cNvPr id="6" name="รูปภาพ 5">
              <a:extLst>
                <a:ext uri="{FF2B5EF4-FFF2-40B4-BE49-F238E27FC236}">
                  <a16:creationId xmlns:a16="http://schemas.microsoft.com/office/drawing/2014/main" id="{1F85B381-D795-4DB3-85EF-023FA2291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37511" y="4981604"/>
              <a:ext cx="1353429" cy="1353429"/>
            </a:xfrm>
            <a:prstGeom prst="rect">
              <a:avLst/>
            </a:prstGeom>
          </p:spPr>
        </p:pic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F1E2030A-8A9A-47BD-9F6B-210B8BF33A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55122" y="4993844"/>
              <a:ext cx="1377815" cy="13717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6212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>
            <a:extLst>
              <a:ext uri="{FF2B5EF4-FFF2-40B4-BE49-F238E27FC236}">
                <a16:creationId xmlns:a16="http://schemas.microsoft.com/office/drawing/2014/main" id="{2A1CA1AA-DD27-4B26-96AD-97E4656D64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53" b="821"/>
          <a:stretch/>
        </p:blipFill>
        <p:spPr>
          <a:xfrm>
            <a:off x="20" y="975"/>
            <a:ext cx="12191980" cy="6858000"/>
          </a:xfrm>
          <a:prstGeom prst="rect">
            <a:avLst/>
          </a:prstGeom>
        </p:spPr>
      </p:pic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FA1D781-8A94-49A3-91D6-509F598A45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3416" y="1475234"/>
            <a:ext cx="3214307" cy="2901694"/>
          </a:xfrm>
        </p:spPr>
        <p:txBody>
          <a:bodyPr anchor="b">
            <a:normAutofit/>
          </a:bodyPr>
          <a:lstStyle/>
          <a:p>
            <a:r>
              <a:rPr lang="th-TH" sz="60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ประชุมชี้แจง</a:t>
            </a:r>
            <a:br>
              <a:rPr lang="th-TH" sz="44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แผนยุทธศาสตร์ </a:t>
            </a:r>
            <a:br>
              <a:rPr lang="th-TH" sz="44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4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 </a:t>
            </a:r>
            <a:r>
              <a:rPr lang="en-US" sz="44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KPI </a:t>
            </a:r>
            <a:r>
              <a:rPr lang="th-TH" sz="44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2563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8BE643E5-55D8-41D3-949E-F55B56F972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27750" y="4608576"/>
            <a:ext cx="3205640" cy="774186"/>
          </a:xfrm>
        </p:spPr>
        <p:txBody>
          <a:bodyPr anchor="t">
            <a:normAutofit fontScale="92500" lnSpcReduction="10000"/>
          </a:bodyPr>
          <a:lstStyle/>
          <a:p>
            <a:r>
              <a:rPr lang="th-TH" sz="2000" dirty="0"/>
              <a:t>วันที่ 8 ธันวาคม 2563</a:t>
            </a:r>
          </a:p>
          <a:p>
            <a:r>
              <a:rPr lang="th-TH" sz="2000" dirty="0"/>
              <a:t>ห้องประชุมภูสอยดาว สสจ.อุตรดิตถ์</a:t>
            </a:r>
          </a:p>
        </p:txBody>
      </p:sp>
    </p:spTree>
    <p:extLst>
      <p:ext uri="{BB962C8B-B14F-4D97-AF65-F5344CB8AC3E}">
        <p14:creationId xmlns:p14="http://schemas.microsoft.com/office/powerpoint/2010/main" val="1449820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97F91E81-FBEF-428E-BA1D-D5D51FF3CF5C}"/>
              </a:ext>
            </a:extLst>
          </p:cNvPr>
          <p:cNvSpPr txBox="1"/>
          <p:nvPr/>
        </p:nvSpPr>
        <p:spPr>
          <a:xfrm>
            <a:off x="973394" y="820342"/>
            <a:ext cx="2920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u="sng" dirty="0">
                <a:solidFill>
                  <a:srgbClr val="FF00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กลยุทธ์งานอาหาร</a:t>
            </a: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7B6BD6F3-3148-46CF-8719-C1A261B29059}"/>
              </a:ext>
            </a:extLst>
          </p:cNvPr>
          <p:cNvSpPr/>
          <p:nvPr/>
        </p:nvSpPr>
        <p:spPr>
          <a:xfrm>
            <a:off x="3967514" y="609526"/>
            <a:ext cx="56060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1: ส่งเสริมและควบคุมสถานประกอบการให้ได้มาตรฐาน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3AD23446-7F9C-43D6-87B3-137D4B505FCA}"/>
              </a:ext>
            </a:extLst>
          </p:cNvPr>
          <p:cNvSpPr/>
          <p:nvPr/>
        </p:nvSpPr>
        <p:spPr>
          <a:xfrm>
            <a:off x="3967514" y="1163928"/>
            <a:ext cx="49968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2 : ส่งเสริมยกระดับมาตรฐานผลิตภัณฑ์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OTOP </a:t>
            </a:r>
            <a:endParaRPr lang="th-TH" sz="2400" b="1" dirty="0">
              <a:solidFill>
                <a:schemeClr val="accent6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5E673793-A3EB-47A0-8931-CB927F43926B}"/>
              </a:ext>
            </a:extLst>
          </p:cNvPr>
          <p:cNvSpPr/>
          <p:nvPr/>
        </p:nvSpPr>
        <p:spPr>
          <a:xfrm>
            <a:off x="3967514" y="1687700"/>
            <a:ext cx="5315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3 : พัฒนาผลิตภัณฑ์สุขภาพให้ได้คุณภาพมาตรฐาน </a:t>
            </a: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7406B499-1767-42F6-870C-A742FEE77F56}"/>
              </a:ext>
            </a:extLst>
          </p:cNvPr>
          <p:cNvSpPr/>
          <p:nvPr/>
        </p:nvSpPr>
        <p:spPr>
          <a:xfrm>
            <a:off x="1799372" y="2211473"/>
            <a:ext cx="8595807" cy="4216539"/>
          </a:xfrm>
          <a:prstGeom prst="rect">
            <a:avLst/>
          </a:prstGeom>
          <a:ln w="12700">
            <a:solidFill>
              <a:srgbClr val="002060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1: ส่งเสริมและควบคุมสถานประกอบการให้ได้มาตรฐาน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2400" b="1" dirty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กลยุทธ์ย่อยที่ 1.1 ส่งเสริมสถานประกอบการรายใหม่ ให้ได้มาตรฐาน</a:t>
            </a:r>
          </a:p>
          <a:p>
            <a:r>
              <a:rPr lang="th-TH" sz="24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ให้คำแนะนำผู้ประกอบการเพื่อสนับสนุน ส่งเสริมการเตรียมสถานที่ผลิตให้เป็นไปตามมาตรฐาน อย.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อบรมเจ้าหน้าที่อำเภอพัฒนาบทบาทให้เป็นพี่เลี้ยงผู้ประกอบการในการขออนุญาตผลิตอาหาร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พัฒนาระบบการให้คำปรึกษาแก่เจ้าหน้าที่อำเภอ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2400" b="1" dirty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กลยุทธ์ย่อยที่ 1.2  ควบคุมและพัฒนาสถานที่ผลิตอาหารให้มีมาตรฐานหลังได้รับอนุญาต(รายเดิม)</a:t>
            </a:r>
          </a:p>
          <a:p>
            <a:r>
              <a:rPr lang="th-TH" sz="24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ตรวจประเมินสถานที่ผลิตอาหารอย่างน้อยปีละ 1 ครั้ง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อบรมเรื่องกระบวนการผลิตน้ำบริโภคฯให้มีคุณภาพตามมาตรฐาน 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อบรมให้ความรู้เรื่องการแสดงฉลากอาหาร ฉลากโภชนาการ และฉลาก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GDA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894624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762D76D5-0552-459F-A98D-B8692B179003}"/>
              </a:ext>
            </a:extLst>
          </p:cNvPr>
          <p:cNvSpPr/>
          <p:nvPr/>
        </p:nvSpPr>
        <p:spPr>
          <a:xfrm>
            <a:off x="1124631" y="411821"/>
            <a:ext cx="9919607" cy="2369880"/>
          </a:xfrm>
          <a:prstGeom prst="rect">
            <a:avLst/>
          </a:prstGeom>
          <a:ln w="19050">
            <a:solidFill>
              <a:schemeClr val="accent6">
                <a:lumMod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2 : ส่งเสริมยกระดับมาตรฐานผลิตภัณฑ์ OTOP 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กลยุทธ์ย่อยที่ 2.1 ยกระดับมาตรฐานผลิตภัณฑ์ OTOP 3-4 ดาว </a:t>
            </a:r>
          </a:p>
          <a:p>
            <a:r>
              <a:rPr lang="th-TH" sz="24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จัดทำข้อมูลมาตรฐานผลิตภัณฑ์ OTOP 3-4 ดาว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2.ส่งเสริมให้ผลิตภัณฑ์ที่ได้รับคัดสรร </a:t>
            </a:r>
            <a: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OTOP 3-4 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ดาว ให้มีเลขสารบบอาหาร( เลข อย.)อย่างถูกต้องโดยประสานงานกับหน่วยงานที่เกี่ยวข้องและลงพื้นที่เพื่อให้คำแนะนำแก่ผู้ประกอบการในการขออนุญาต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AA7BBAAD-7ECB-4B92-A271-5F00DEBC7B37}"/>
              </a:ext>
            </a:extLst>
          </p:cNvPr>
          <p:cNvSpPr/>
          <p:nvPr/>
        </p:nvSpPr>
        <p:spPr>
          <a:xfrm>
            <a:off x="1101077" y="3264355"/>
            <a:ext cx="9966714" cy="2739211"/>
          </a:xfrm>
          <a:prstGeom prst="rect">
            <a:avLst/>
          </a:prstGeom>
          <a:ln w="19050">
            <a:solidFill>
              <a:srgbClr val="C00000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3 : พัฒนาผลิตภัณฑ์สุขภาพให้ได้คุณภาพมาตรฐาน 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2400" b="1" dirty="0">
                <a:solidFill>
                  <a:srgbClr val="FF5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กลยุทธ์ย่อยที่ 3.1 เฝ้าระวังความปลอดภัย และพัฒนาผลิตภัณฑ์อาหารแปรรูปให้ได้มาตรฐานโดยเฉพาะ น้ำบริโภคฯ น้ำแข็ง และผลิตภัณฑ์ </a:t>
            </a:r>
            <a:r>
              <a:rPr lang="en-US" sz="2400" b="1" dirty="0">
                <a:solidFill>
                  <a:srgbClr val="FF5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OTOP(</a:t>
            </a:r>
            <a:r>
              <a:rPr lang="th-TH" sz="2400" b="1" dirty="0">
                <a:solidFill>
                  <a:srgbClr val="FF5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เน้นที่คัดสรร</a:t>
            </a:r>
            <a:r>
              <a:rPr lang="en-US" sz="2400" b="1" dirty="0">
                <a:solidFill>
                  <a:srgbClr val="FF5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OTOP </a:t>
            </a:r>
            <a:r>
              <a:rPr lang="th-TH" sz="2400" b="1" dirty="0">
                <a:solidFill>
                  <a:srgbClr val="FF5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62)</a:t>
            </a:r>
          </a:p>
          <a:p>
            <a:r>
              <a:rPr lang="th-TH" sz="24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สุ่มเก็บตัวอย่างผลิตภัณฑ์อาหารแปรรูป ส่งตรวจวิเคราะห์ยังศูนย์วิทยาศาสตร์การแพทย์ที่ 2</a:t>
            </a:r>
          </a:p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จัดระบบในการให้ความช่วยเหลือและสนับสนุนแก่ผู้ประกอบการ ในการแก้ไขปัญหาเพื่อให้ผลิตภัณฑ์ผ่านเกณฑ์มาตรฐาน</a:t>
            </a:r>
          </a:p>
        </p:txBody>
      </p:sp>
    </p:spTree>
    <p:extLst>
      <p:ext uri="{BB962C8B-B14F-4D97-AF65-F5344CB8AC3E}">
        <p14:creationId xmlns:p14="http://schemas.microsoft.com/office/powerpoint/2010/main" val="27213093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A261E032-9FD9-404C-8B41-E2CF37450626}"/>
              </a:ext>
            </a:extLst>
          </p:cNvPr>
          <p:cNvSpPr/>
          <p:nvPr/>
        </p:nvSpPr>
        <p:spPr>
          <a:xfrm>
            <a:off x="2017242" y="1234816"/>
            <a:ext cx="5804793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1 ส่งเสริมและควบคุมสถานประกอบการให้ได้มาตรฐาน</a:t>
            </a: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699EECD5-E8BB-407B-9C6E-66B4B34D16ED}"/>
              </a:ext>
            </a:extLst>
          </p:cNvPr>
          <p:cNvSpPr/>
          <p:nvPr/>
        </p:nvSpPr>
        <p:spPr>
          <a:xfrm>
            <a:off x="2005149" y="1920856"/>
            <a:ext cx="4765354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1.1 ส่งเสริมสถานประกอบการรายใหม่ ให้ได้มาตรฐาน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63CD4A07-B67A-4C3B-9398-BA397B06D033}"/>
              </a:ext>
            </a:extLst>
          </p:cNvPr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9771" y="845435"/>
            <a:ext cx="1284749" cy="1702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E85D6446-1163-415B-A3A0-10B112DF3E0B}"/>
              </a:ext>
            </a:extLst>
          </p:cNvPr>
          <p:cNvSpPr txBox="1"/>
          <p:nvPr/>
        </p:nvSpPr>
        <p:spPr>
          <a:xfrm>
            <a:off x="1913020" y="2871970"/>
            <a:ext cx="8458200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 </a:t>
            </a:r>
            <a:r>
              <a:rPr lang="en-US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ร้อยละของสถานที่ผลิตอาหารรายใหม่ผ่านเกณฑ์สุขลักษณะเบื้องต้น</a:t>
            </a:r>
          </a:p>
        </p:txBody>
      </p: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AFC39589-20B8-4FE5-AC67-2DB7F302D817}"/>
              </a:ext>
            </a:extLst>
          </p:cNvPr>
          <p:cNvGrpSpPr/>
          <p:nvPr/>
        </p:nvGrpSpPr>
        <p:grpSpPr>
          <a:xfrm>
            <a:off x="2763467" y="3543833"/>
            <a:ext cx="6916886" cy="1384995"/>
            <a:chOff x="1462344" y="3791859"/>
            <a:chExt cx="6916886" cy="1384995"/>
          </a:xfrm>
        </p:grpSpPr>
        <p:grpSp>
          <p:nvGrpSpPr>
            <p:cNvPr id="7" name="กลุ่ม 6">
              <a:extLst>
                <a:ext uri="{FF2B5EF4-FFF2-40B4-BE49-F238E27FC236}">
                  <a16:creationId xmlns:a16="http://schemas.microsoft.com/office/drawing/2014/main" id="{84181488-C3C3-4A55-A941-01485B1F70C7}"/>
                </a:ext>
              </a:extLst>
            </p:cNvPr>
            <p:cNvGrpSpPr/>
            <p:nvPr/>
          </p:nvGrpSpPr>
          <p:grpSpPr>
            <a:xfrm>
              <a:off x="1862051" y="3791859"/>
              <a:ext cx="6517179" cy="1384995"/>
              <a:chOff x="1812175" y="4006807"/>
              <a:chExt cx="5827221" cy="1384995"/>
            </a:xfrm>
          </p:grpSpPr>
          <p:sp>
            <p:nvSpPr>
              <p:cNvPr id="9" name="สี่เหลี่ยมผืนผ้า 8">
                <a:extLst>
                  <a:ext uri="{FF2B5EF4-FFF2-40B4-BE49-F238E27FC236}">
                    <a16:creationId xmlns:a16="http://schemas.microsoft.com/office/drawing/2014/main" id="{C95C31ED-FC58-4666-A55E-9A06024893CD}"/>
                  </a:ext>
                </a:extLst>
              </p:cNvPr>
              <p:cNvSpPr/>
              <p:nvPr/>
            </p:nvSpPr>
            <p:spPr>
              <a:xfrm>
                <a:off x="1812175" y="4006807"/>
                <a:ext cx="5827221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8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สถานที่ผลิตอาหารรายใหม่ผ่านเกณฑ์สุขลักษณะเบื้องต้น </a:t>
                </a:r>
                <a:r>
                  <a:rPr lang="en-US" sz="28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x</a:t>
                </a:r>
                <a:r>
                  <a:rPr lang="th-TH" sz="28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100</a:t>
                </a:r>
              </a:p>
              <a:p>
                <a:pPr algn="ctr"/>
                <a:r>
                  <a:rPr lang="th-TH" sz="28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สถานที่ผลิตอาหารรายใหม่ทั้งหมด</a:t>
                </a:r>
                <a:endParaRPr lang="th-TH" sz="2800" dirty="0"/>
              </a:p>
            </p:txBody>
          </p:sp>
          <p:cxnSp>
            <p:nvCxnSpPr>
              <p:cNvPr id="10" name="ตัวเชื่อมต่อตรง 9">
                <a:extLst>
                  <a:ext uri="{FF2B5EF4-FFF2-40B4-BE49-F238E27FC236}">
                    <a16:creationId xmlns:a16="http://schemas.microsoft.com/office/drawing/2014/main" id="{3CDEA7D1-19B9-49D8-A954-FD4658496B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92470" y="4455557"/>
                <a:ext cx="4974549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กล่องข้อความ 7">
              <a:extLst>
                <a:ext uri="{FF2B5EF4-FFF2-40B4-BE49-F238E27FC236}">
                  <a16:creationId xmlns:a16="http://schemas.microsoft.com/office/drawing/2014/main" id="{37FFC8CC-2EEA-4F7B-AE0B-34D8E50766C7}"/>
                </a:ext>
              </a:extLst>
            </p:cNvPr>
            <p:cNvSpPr txBox="1"/>
            <p:nvPr/>
          </p:nvSpPr>
          <p:spPr>
            <a:xfrm>
              <a:off x="1462344" y="3885723"/>
              <a:ext cx="4895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=</a:t>
              </a:r>
              <a:endPara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11" name="การกระจาย: 14 จุด 25">
            <a:extLst>
              <a:ext uri="{FF2B5EF4-FFF2-40B4-BE49-F238E27FC236}">
                <a16:creationId xmlns:a16="http://schemas.microsoft.com/office/drawing/2014/main" id="{556E8936-14BD-481E-A5CC-575ECC4FFA7B}"/>
              </a:ext>
            </a:extLst>
          </p:cNvPr>
          <p:cNvSpPr/>
          <p:nvPr/>
        </p:nvSpPr>
        <p:spPr>
          <a:xfrm rot="449382">
            <a:off x="5430960" y="4825236"/>
            <a:ext cx="4782151" cy="1728465"/>
          </a:xfrm>
          <a:prstGeom prst="irregularSeal2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CEF6A112-7202-428B-BBBC-FECD968ABB14}"/>
              </a:ext>
            </a:extLst>
          </p:cNvPr>
          <p:cNvSpPr txBox="1"/>
          <p:nvPr/>
        </p:nvSpPr>
        <p:spPr>
          <a:xfrm>
            <a:off x="6322572" y="5321157"/>
            <a:ext cx="2778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 ร้อยละ 50</a:t>
            </a: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7EC7CE8E-971A-435D-ADE4-AB9C7DFCB7C5}"/>
              </a:ext>
            </a:extLst>
          </p:cNvPr>
          <p:cNvSpPr txBox="1"/>
          <p:nvPr/>
        </p:nvSpPr>
        <p:spPr>
          <a:xfrm>
            <a:off x="5147359" y="267157"/>
            <a:ext cx="153046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MOU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อำเภอ</a:t>
            </a:r>
          </a:p>
        </p:txBody>
      </p:sp>
    </p:spTree>
    <p:extLst>
      <p:ext uri="{BB962C8B-B14F-4D97-AF65-F5344CB8AC3E}">
        <p14:creationId xmlns:p14="http://schemas.microsoft.com/office/powerpoint/2010/main" val="26652784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328C9918-BC63-4360-86EF-17FA2D3D5547}"/>
              </a:ext>
            </a:extLst>
          </p:cNvPr>
          <p:cNvGrpSpPr/>
          <p:nvPr/>
        </p:nvGrpSpPr>
        <p:grpSpPr>
          <a:xfrm>
            <a:off x="1787123" y="192205"/>
            <a:ext cx="8866765" cy="6076901"/>
            <a:chOff x="520699" y="2952807"/>
            <a:chExt cx="8916047" cy="6076901"/>
          </a:xfrm>
        </p:grpSpPr>
        <p:grpSp>
          <p:nvGrpSpPr>
            <p:cNvPr id="3" name="กลุ่ม 2">
              <a:extLst>
                <a:ext uri="{FF2B5EF4-FFF2-40B4-BE49-F238E27FC236}">
                  <a16:creationId xmlns:a16="http://schemas.microsoft.com/office/drawing/2014/main" id="{29016726-DBFD-4F52-BC7E-F023D479863F}"/>
                </a:ext>
              </a:extLst>
            </p:cNvPr>
            <p:cNvGrpSpPr/>
            <p:nvPr/>
          </p:nvGrpSpPr>
          <p:grpSpPr>
            <a:xfrm>
              <a:off x="520699" y="2952807"/>
              <a:ext cx="7695610" cy="5312778"/>
              <a:chOff x="1809659" y="3216187"/>
              <a:chExt cx="6885266" cy="4981765"/>
            </a:xfrm>
          </p:grpSpPr>
          <p:sp>
            <p:nvSpPr>
              <p:cNvPr id="11" name="สี่เหลี่ยมผืนผ้า 10">
                <a:extLst>
                  <a:ext uri="{FF2B5EF4-FFF2-40B4-BE49-F238E27FC236}">
                    <a16:creationId xmlns:a16="http://schemas.microsoft.com/office/drawing/2014/main" id="{05EC2AE9-9510-4A96-A604-635EE423E3D7}"/>
                  </a:ext>
                </a:extLst>
              </p:cNvPr>
              <p:cNvSpPr/>
              <p:nvPr/>
            </p:nvSpPr>
            <p:spPr>
              <a:xfrm>
                <a:off x="1809659" y="5632426"/>
                <a:ext cx="1915319" cy="43290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4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แนวทางการดำเนินงาน</a:t>
                </a:r>
              </a:p>
            </p:txBody>
          </p:sp>
          <p:sp>
            <p:nvSpPr>
              <p:cNvPr id="12" name="กล่องข้อความ 11">
                <a:extLst>
                  <a:ext uri="{FF2B5EF4-FFF2-40B4-BE49-F238E27FC236}">
                    <a16:creationId xmlns:a16="http://schemas.microsoft.com/office/drawing/2014/main" id="{150E751E-74F0-47AB-82FF-E3EA1C9DD3F4}"/>
                  </a:ext>
                </a:extLst>
              </p:cNvPr>
              <p:cNvSpPr txBox="1"/>
              <p:nvPr/>
            </p:nvSpPr>
            <p:spPr>
              <a:xfrm>
                <a:off x="4687343" y="3216187"/>
                <a:ext cx="3980058" cy="1471862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1</a:t>
                </a:r>
                <a:r>
                  <a:rPr lang="en-US" sz="24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:</a:t>
                </a:r>
                <a:r>
                  <a:rPr lang="th-TH" sz="24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ทบทวนและสำรวจข้อมูลผู้ประกอบการในพื้นที่</a:t>
                </a:r>
              </a:p>
              <a:p>
                <a:r>
                  <a:rPr lang="th-TH" sz="24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(1.1 สสจ.ส่งข้อมูลเบื้องต้นให้อำเภอทบทวนข้อมูล)</a:t>
                </a:r>
              </a:p>
              <a:p>
                <a:r>
                  <a:rPr lang="th-TH" sz="24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(1.2 อำเภอยืนยันข้อมูลกลับมาที่ สสจ. เพื่อใช้เป็นกลุ่มเป้าหมาย)</a:t>
                </a:r>
              </a:p>
            </p:txBody>
          </p:sp>
          <p:sp>
            <p:nvSpPr>
              <p:cNvPr id="13" name="กล่องข้อความ 12">
                <a:extLst>
                  <a:ext uri="{FF2B5EF4-FFF2-40B4-BE49-F238E27FC236}">
                    <a16:creationId xmlns:a16="http://schemas.microsoft.com/office/drawing/2014/main" id="{33F96BE8-CA1D-41F0-A145-AD3AA79973CF}"/>
                  </a:ext>
                </a:extLst>
              </p:cNvPr>
              <p:cNvSpPr txBox="1"/>
              <p:nvPr/>
            </p:nvSpPr>
            <p:spPr>
              <a:xfrm>
                <a:off x="4696471" y="4970613"/>
                <a:ext cx="3980058" cy="2510824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 </a:t>
                </a:r>
                <a:r>
                  <a:rPr lang="en-US" sz="24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:</a:t>
                </a:r>
                <a:r>
                  <a:rPr lang="th-TH" sz="24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ลงพื้นที่ตรวจประเมินเบื้องต้น และให้คำแนะนำการพัฒนาในแต่ละกลุ่ม (เฉพาะการควบคุมกระบวนการผลิต,สุขาภิบาล,สุขลักษณะของผู้ปฏิบัติงาน)</a:t>
                </a:r>
              </a:p>
              <a:p>
                <a:endParaRPr lang="th-TH" sz="24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endParaRPr lang="th-TH" sz="24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endParaRPr lang="th-TH" sz="24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4" name="กล่องข้อความ 13">
                <a:extLst>
                  <a:ext uri="{FF2B5EF4-FFF2-40B4-BE49-F238E27FC236}">
                    <a16:creationId xmlns:a16="http://schemas.microsoft.com/office/drawing/2014/main" id="{96411B95-205C-416A-988D-B73A96DC59A1}"/>
                  </a:ext>
                </a:extLst>
              </p:cNvPr>
              <p:cNvSpPr txBox="1"/>
              <p:nvPr/>
            </p:nvSpPr>
            <p:spPr>
              <a:xfrm>
                <a:off x="4705736" y="7707331"/>
                <a:ext cx="3989189" cy="490621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28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3 </a:t>
                </a:r>
                <a:r>
                  <a:rPr lang="en-US" sz="28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: </a:t>
                </a:r>
                <a:r>
                  <a:rPr lang="th-TH" sz="28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ประเมินหลังการพัฒนา</a:t>
                </a:r>
              </a:p>
            </p:txBody>
          </p:sp>
          <p:cxnSp>
            <p:nvCxnSpPr>
              <p:cNvPr id="15" name="ลูกศรเชื่อมต่อแบบตรง 14">
                <a:extLst>
                  <a:ext uri="{FF2B5EF4-FFF2-40B4-BE49-F238E27FC236}">
                    <a16:creationId xmlns:a16="http://schemas.microsoft.com/office/drawing/2014/main" id="{A3C52032-DE6D-4880-87EF-99C68EEC5DD8}"/>
                  </a:ext>
                </a:extLst>
              </p:cNvPr>
              <p:cNvCxnSpPr>
                <a:cxnSpLocks/>
                <a:stCxn id="11" idx="3"/>
                <a:endCxn id="12" idx="1"/>
              </p:cNvCxnSpPr>
              <p:nvPr/>
            </p:nvCxnSpPr>
            <p:spPr>
              <a:xfrm flipV="1">
                <a:off x="3724978" y="3952118"/>
                <a:ext cx="962365" cy="1896759"/>
              </a:xfrm>
              <a:prstGeom prst="straightConnector1">
                <a:avLst/>
              </a:prstGeom>
              <a:ln w="28575">
                <a:solidFill>
                  <a:schemeClr val="accent2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ลูกศรเชื่อมต่อแบบตรง 15">
                <a:extLst>
                  <a:ext uri="{FF2B5EF4-FFF2-40B4-BE49-F238E27FC236}">
                    <a16:creationId xmlns:a16="http://schemas.microsoft.com/office/drawing/2014/main" id="{A041D503-87EB-4252-BFF1-A0267023F573}"/>
                  </a:ext>
                </a:extLst>
              </p:cNvPr>
              <p:cNvCxnSpPr>
                <a:cxnSpLocks/>
                <a:stCxn id="11" idx="3"/>
                <a:endCxn id="13" idx="1"/>
              </p:cNvCxnSpPr>
              <p:nvPr/>
            </p:nvCxnSpPr>
            <p:spPr>
              <a:xfrm>
                <a:off x="3724978" y="5848877"/>
                <a:ext cx="971493" cy="377148"/>
              </a:xfrm>
              <a:prstGeom prst="straightConnector1">
                <a:avLst/>
              </a:prstGeom>
              <a:ln w="28575">
                <a:solidFill>
                  <a:schemeClr val="accent2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ลูกศรเชื่อมต่อแบบตรง 16">
                <a:extLst>
                  <a:ext uri="{FF2B5EF4-FFF2-40B4-BE49-F238E27FC236}">
                    <a16:creationId xmlns:a16="http://schemas.microsoft.com/office/drawing/2014/main" id="{969751AF-EBED-40C1-BAEC-A457BD94814C}"/>
                  </a:ext>
                </a:extLst>
              </p:cNvPr>
              <p:cNvCxnSpPr>
                <a:cxnSpLocks/>
                <a:stCxn id="11" idx="3"/>
                <a:endCxn id="14" idx="1"/>
              </p:cNvCxnSpPr>
              <p:nvPr/>
            </p:nvCxnSpPr>
            <p:spPr>
              <a:xfrm>
                <a:off x="3724978" y="5848877"/>
                <a:ext cx="980758" cy="2103765"/>
              </a:xfrm>
              <a:prstGeom prst="straightConnector1">
                <a:avLst/>
              </a:prstGeom>
              <a:ln w="28575">
                <a:solidFill>
                  <a:schemeClr val="accent2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EFC55BC5-9B7D-43A0-B07E-22740FB238AB}"/>
                </a:ext>
              </a:extLst>
            </p:cNvPr>
            <p:cNvGrpSpPr/>
            <p:nvPr/>
          </p:nvGrpSpPr>
          <p:grpSpPr>
            <a:xfrm>
              <a:off x="2661437" y="3442120"/>
              <a:ext cx="6775309" cy="5587588"/>
              <a:chOff x="2661437" y="3442120"/>
              <a:chExt cx="6775309" cy="5587588"/>
            </a:xfrm>
          </p:grpSpPr>
          <p:sp>
            <p:nvSpPr>
              <p:cNvPr id="5" name="กล่องข้อความ 4">
                <a:extLst>
                  <a:ext uri="{FF2B5EF4-FFF2-40B4-BE49-F238E27FC236}">
                    <a16:creationId xmlns:a16="http://schemas.microsoft.com/office/drawing/2014/main" id="{0736FE52-247D-419D-9FC2-017672866074}"/>
                  </a:ext>
                </a:extLst>
              </p:cNvPr>
              <p:cNvSpPr txBox="1"/>
              <p:nvPr/>
            </p:nvSpPr>
            <p:spPr>
              <a:xfrm>
                <a:off x="8213847" y="3442120"/>
                <a:ext cx="12100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 dirty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พ.ย.-ธ.ค.62</a:t>
                </a:r>
              </a:p>
            </p:txBody>
          </p:sp>
          <p:sp>
            <p:nvSpPr>
              <p:cNvPr id="6" name="กล่องข้อความ 5">
                <a:extLst>
                  <a:ext uri="{FF2B5EF4-FFF2-40B4-BE49-F238E27FC236}">
                    <a16:creationId xmlns:a16="http://schemas.microsoft.com/office/drawing/2014/main" id="{49D0F014-D018-44BC-833D-9DACB93BA4BA}"/>
                  </a:ext>
                </a:extLst>
              </p:cNvPr>
              <p:cNvSpPr txBox="1"/>
              <p:nvPr/>
            </p:nvSpPr>
            <p:spPr>
              <a:xfrm>
                <a:off x="8226670" y="5521414"/>
                <a:ext cx="12100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 dirty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ม.ค.-พ.ค 63</a:t>
                </a:r>
              </a:p>
            </p:txBody>
          </p:sp>
          <p:sp>
            <p:nvSpPr>
              <p:cNvPr id="7" name="กล่องข้อความ 6">
                <a:extLst>
                  <a:ext uri="{FF2B5EF4-FFF2-40B4-BE49-F238E27FC236}">
                    <a16:creationId xmlns:a16="http://schemas.microsoft.com/office/drawing/2014/main" id="{06B84FBE-BD10-4B64-A790-105FDEA7923F}"/>
                  </a:ext>
                </a:extLst>
              </p:cNvPr>
              <p:cNvSpPr txBox="1"/>
              <p:nvPr/>
            </p:nvSpPr>
            <p:spPr>
              <a:xfrm>
                <a:off x="8226670" y="7803920"/>
                <a:ext cx="964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 dirty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ก.ค. 63</a:t>
                </a:r>
              </a:p>
            </p:txBody>
          </p:sp>
          <p:sp>
            <p:nvSpPr>
              <p:cNvPr id="8" name="กล่องข้อความ 7">
                <a:extLst>
                  <a:ext uri="{FF2B5EF4-FFF2-40B4-BE49-F238E27FC236}">
                    <a16:creationId xmlns:a16="http://schemas.microsoft.com/office/drawing/2014/main" id="{D620253C-62B8-4CE5-913B-935F6CE47A5D}"/>
                  </a:ext>
                </a:extLst>
              </p:cNvPr>
              <p:cNvSpPr txBox="1"/>
              <p:nvPr/>
            </p:nvSpPr>
            <p:spPr>
              <a:xfrm>
                <a:off x="3762723" y="8506488"/>
                <a:ext cx="4448484" cy="52322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th-TH" sz="28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4 </a:t>
                </a:r>
                <a:r>
                  <a:rPr lang="en-US" sz="28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: </a:t>
                </a:r>
                <a:r>
                  <a:rPr lang="th-TH" sz="28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สรุปการดำเนินงานส่ง สสจ.</a:t>
                </a:r>
              </a:p>
            </p:txBody>
          </p:sp>
          <p:cxnSp>
            <p:nvCxnSpPr>
              <p:cNvPr id="9" name="ลูกศรเชื่อมต่อแบบตรง 8">
                <a:extLst>
                  <a:ext uri="{FF2B5EF4-FFF2-40B4-BE49-F238E27FC236}">
                    <a16:creationId xmlns:a16="http://schemas.microsoft.com/office/drawing/2014/main" id="{354F2809-B48A-4553-AC5D-815C7CB0BCB0}"/>
                  </a:ext>
                </a:extLst>
              </p:cNvPr>
              <p:cNvCxnSpPr>
                <a:cxnSpLocks/>
                <a:stCxn id="11" idx="3"/>
                <a:endCxn id="8" idx="1"/>
              </p:cNvCxnSpPr>
              <p:nvPr/>
            </p:nvCxnSpPr>
            <p:spPr>
              <a:xfrm>
                <a:off x="2661437" y="5760426"/>
                <a:ext cx="1101286" cy="3007672"/>
              </a:xfrm>
              <a:prstGeom prst="straightConnector1">
                <a:avLst/>
              </a:prstGeom>
              <a:ln w="28575">
                <a:solidFill>
                  <a:schemeClr val="accent2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กล่องข้อความ 9">
                <a:extLst>
                  <a:ext uri="{FF2B5EF4-FFF2-40B4-BE49-F238E27FC236}">
                    <a16:creationId xmlns:a16="http://schemas.microsoft.com/office/drawing/2014/main" id="{30F05911-13E9-4EB1-9372-48A375EC9082}"/>
                  </a:ext>
                </a:extLst>
              </p:cNvPr>
              <p:cNvSpPr txBox="1"/>
              <p:nvPr/>
            </p:nvSpPr>
            <p:spPr>
              <a:xfrm>
                <a:off x="8226670" y="8540396"/>
                <a:ext cx="964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 dirty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ส.ค. 63</a:t>
                </a:r>
              </a:p>
            </p:txBody>
          </p:sp>
        </p:grpSp>
      </p:grpSp>
      <p:pic>
        <p:nvPicPr>
          <p:cNvPr id="18" name="Picture 5" descr="Untitled-1 copy">
            <a:extLst>
              <a:ext uri="{FF2B5EF4-FFF2-40B4-BE49-F238E27FC236}">
                <a16:creationId xmlns:a16="http://schemas.microsoft.com/office/drawing/2014/main" id="{C57C2C1F-2451-4C80-B622-3CFF31E146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457684" y="3711171"/>
            <a:ext cx="837238" cy="1030171"/>
          </a:xfrm>
          <a:prstGeom prst="rect">
            <a:avLst/>
          </a:prstGeom>
        </p:spPr>
      </p:pic>
      <p:pic>
        <p:nvPicPr>
          <p:cNvPr id="19" name="Picture 5" descr="Untitled-1 copy">
            <a:extLst>
              <a:ext uri="{FF2B5EF4-FFF2-40B4-BE49-F238E27FC236}">
                <a16:creationId xmlns:a16="http://schemas.microsoft.com/office/drawing/2014/main" id="{547267AD-D0F6-4F0F-BEDF-D2D9F01C8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716440" y="3711171"/>
            <a:ext cx="837239" cy="1028028"/>
          </a:xfrm>
          <a:prstGeom prst="rect">
            <a:avLst/>
          </a:prstGeom>
        </p:spPr>
      </p:pic>
      <p:pic>
        <p:nvPicPr>
          <p:cNvPr id="20" name="Picture 5" descr="Untitled-1 copy">
            <a:extLst>
              <a:ext uri="{FF2B5EF4-FFF2-40B4-BE49-F238E27FC236}">
                <a16:creationId xmlns:a16="http://schemas.microsoft.com/office/drawing/2014/main" id="{42204992-2867-4AF9-BC9E-5466FD400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036640" y="3672024"/>
            <a:ext cx="783469" cy="107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89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>
            <a:extLst>
              <a:ext uri="{FF2B5EF4-FFF2-40B4-BE49-F238E27FC236}">
                <a16:creationId xmlns:a16="http://schemas.microsoft.com/office/drawing/2014/main" id="{CB455B56-1B5E-406A-8D22-2D4343712C76}"/>
              </a:ext>
            </a:extLst>
          </p:cNvPr>
          <p:cNvGraphicFramePr>
            <a:graphicFrameLocks noGrp="1"/>
          </p:cNvGraphicFramePr>
          <p:nvPr/>
        </p:nvGraphicFramePr>
        <p:xfrm>
          <a:off x="2178540" y="412433"/>
          <a:ext cx="7575108" cy="566166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676008">
                  <a:extLst>
                    <a:ext uri="{9D8B030D-6E8A-4147-A177-3AD203B41FA5}">
                      <a16:colId xmlns:a16="http://schemas.microsoft.com/office/drawing/2014/main" val="849815121"/>
                    </a:ext>
                  </a:extLst>
                </a:gridCol>
                <a:gridCol w="793897">
                  <a:extLst>
                    <a:ext uri="{9D8B030D-6E8A-4147-A177-3AD203B41FA5}">
                      <a16:colId xmlns:a16="http://schemas.microsoft.com/office/drawing/2014/main" val="3556817246"/>
                    </a:ext>
                  </a:extLst>
                </a:gridCol>
                <a:gridCol w="2216298">
                  <a:extLst>
                    <a:ext uri="{9D8B030D-6E8A-4147-A177-3AD203B41FA5}">
                      <a16:colId xmlns:a16="http://schemas.microsoft.com/office/drawing/2014/main" val="2190863405"/>
                    </a:ext>
                  </a:extLst>
                </a:gridCol>
                <a:gridCol w="1698059">
                  <a:extLst>
                    <a:ext uri="{9D8B030D-6E8A-4147-A177-3AD203B41FA5}">
                      <a16:colId xmlns:a16="http://schemas.microsoft.com/office/drawing/2014/main" val="1905207585"/>
                    </a:ext>
                  </a:extLst>
                </a:gridCol>
                <a:gridCol w="1190846">
                  <a:extLst>
                    <a:ext uri="{9D8B030D-6E8A-4147-A177-3AD203B41FA5}">
                      <a16:colId xmlns:a16="http://schemas.microsoft.com/office/drawing/2014/main" val="1948325416"/>
                    </a:ext>
                  </a:extLst>
                </a:gridCol>
              </a:tblGrid>
              <a:tr h="47398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4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  <a:endParaRPr lang="th-TH" sz="4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สถานที่ผลิตอาหาร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(อนุญาตแล้ว)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วิสาหกิจชุมชน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(รายใหม่)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ดำเนินอยู่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(รายใหม่)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3837003"/>
                  </a:ext>
                </a:extLst>
              </a:tr>
              <a:tr h="3499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เมืองอุตรดิตถ์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ในเขตฯ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91792712"/>
                  </a:ext>
                </a:extLst>
              </a:tr>
              <a:tr h="34995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นอกเขตฯ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46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3142869"/>
                  </a:ext>
                </a:extLst>
              </a:tr>
              <a:tr h="349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ลับแล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93379589"/>
                  </a:ext>
                </a:extLst>
              </a:tr>
              <a:tr h="349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ตรอน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2619567"/>
                  </a:ext>
                </a:extLst>
              </a:tr>
              <a:tr h="349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พิชัย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54759587"/>
                  </a:ext>
                </a:extLst>
              </a:tr>
              <a:tr h="349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ทองแสนขัน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95088796"/>
                  </a:ext>
                </a:extLst>
              </a:tr>
              <a:tr h="349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ท่าปลา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69536466"/>
                  </a:ext>
                </a:extLst>
              </a:tr>
              <a:tr h="349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น้ำปาด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04072629"/>
                  </a:ext>
                </a:extLst>
              </a:tr>
              <a:tr h="349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ฟากท่า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27712171"/>
                  </a:ext>
                </a:extLst>
              </a:tr>
              <a:tr h="34995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บ้านโคก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49919599"/>
                  </a:ext>
                </a:extLst>
              </a:tr>
              <a:tr h="406801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36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157</a:t>
                      </a:r>
                      <a:endParaRPr lang="th-TH" sz="3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9965962"/>
                  </a:ext>
                </a:extLst>
              </a:tr>
            </a:tbl>
          </a:graphicData>
        </a:graphic>
      </p:graphicFrame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F8FDBC02-1433-46CB-94AB-3450E65CE719}"/>
              </a:ext>
            </a:extLst>
          </p:cNvPr>
          <p:cNvSpPr/>
          <p:nvPr/>
        </p:nvSpPr>
        <p:spPr>
          <a:xfrm>
            <a:off x="2178540" y="1278194"/>
            <a:ext cx="7575108" cy="8160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88244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86581" y="1265188"/>
            <a:ext cx="10373033" cy="3650942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MOU</a:t>
            </a:r>
            <a:br>
              <a:rPr lang="en-US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ระดับความสำเร็จของการขับเคลื่อนอาหาร(วัตถุดิบ)ปลอดภัยในพื้นที่</a:t>
            </a:r>
          </a:p>
        </p:txBody>
      </p:sp>
    </p:spTree>
    <p:extLst>
      <p:ext uri="{BB962C8B-B14F-4D97-AF65-F5344CB8AC3E}">
        <p14:creationId xmlns:p14="http://schemas.microsoft.com/office/powerpoint/2010/main" val="7717826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</p:nvPr>
        </p:nvGraphicFramePr>
        <p:xfrm>
          <a:off x="1524000" y="2435971"/>
          <a:ext cx="8856984" cy="3888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70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8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1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1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1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605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Baseline date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หน่วยนับ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ผลการดำเนินงานในรอบปีงบประมาณ พ.ศ.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05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2560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2561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2562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63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ร้อยละของผักและผลไม้สดมีความปลอดภัยจากสารเคมีกำจัดศัตรูพืช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63.33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81.78</a:t>
                      </a:r>
                      <a:endParaRPr lang="en-US" sz="2800" b="1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86.60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(ข้อมูล ณ วันที่ 10 กรกฎาคม 2562)</a:t>
                      </a:r>
                      <a:endParaRPr lang="en-US" sz="2800" b="1" dirty="0"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24000" y="189202"/>
            <a:ext cx="9124984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  <a:tab pos="8101013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  <a:tab pos="8101013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  <a:tab pos="8101013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  <a:tab pos="8101013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  <a:tab pos="8101013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  <a:tab pos="8101013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  <a:tab pos="8101013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  <a:tab pos="8101013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  <a:tab pos="8101013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r>
              <a:rPr lang="th-TH" altLang="th-TH" b="1" u="sng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สถานการณ์/ข้อมูลพื้นฐาน</a:t>
            </a:r>
            <a:endParaRPr lang="en-US" altLang="th-TH" b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hangingPunct="0"/>
            <a:r>
              <a:rPr lang="th-TH" altLang="th-TH" b="1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ตารางที่ 1 สถานการณ์การตกค้างสารเคมีกำจัดศัตรูพืชในผักและผลไม้สด</a:t>
            </a:r>
            <a:r>
              <a:rPr lang="th-TH" altLang="th-TH" b="1" u="sng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ทั้งประเทศ</a:t>
            </a:r>
            <a:r>
              <a:rPr lang="th-TH" altLang="th-TH" b="1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ปี ๒๕๖๐-๒๕๖๒ เป็นดังนี้</a:t>
            </a:r>
            <a:endParaRPr lang="en-US" altLang="th-TH" b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hangingPunct="0"/>
            <a:r>
              <a:rPr lang="th-TH" altLang="th-TH" b="1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ที่มา </a:t>
            </a:r>
            <a:r>
              <a:rPr lang="en-US" altLang="th-TH" b="1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: </a:t>
            </a:r>
            <a:r>
              <a:rPr lang="th-TH" altLang="th-TH" b="1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ข้อมูลจากอย. ตัวชี้วัด เป้าหมาย และ แนวทางการดำเนินงานคุ้มครองผู้บริโภค ด้านผลิตภัณฑ์สุขภาพในส่วนภูมิภาค ประจำปีงบประมาณ พ</a:t>
            </a:r>
            <a:r>
              <a:rPr lang="en-US" altLang="th-TH" b="1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.</a:t>
            </a:r>
            <a:r>
              <a:rPr lang="th-TH" altLang="th-TH" b="1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ศ</a:t>
            </a:r>
            <a:r>
              <a:rPr lang="en-US" altLang="th-TH" b="1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. 2563</a:t>
            </a:r>
            <a:endParaRPr lang="en-US" altLang="th-TH" b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2184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524000" y="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809625" algn="l"/>
                <a:tab pos="8101013" algn="l"/>
              </a:tabLst>
            </a:pPr>
            <a:r>
              <a:rPr lang="th-TH" altLang="th-TH" b="1" dirty="0">
                <a:solidFill>
                  <a:srgbClr val="00206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ตารางที่ 2 แสดงผลการดำเนินงานตรวจสอบอาหารสดโดยชุดทดสอบเบื้องต้น </a:t>
            </a:r>
            <a:r>
              <a:rPr lang="th-TH" altLang="th-TH" b="1" u="sng" dirty="0">
                <a:solidFill>
                  <a:srgbClr val="00206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ณ ตลาดสด ตลาดนัด และร้านค้าที่จำหน่ายอาหารสด จ.อุตรดิตถ์</a:t>
            </a:r>
            <a:r>
              <a:rPr lang="th-TH" altLang="th-TH" b="1" dirty="0">
                <a:solidFill>
                  <a:srgbClr val="00206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 แยกตามประเภทสารปนเปื้อน ปี 2562</a:t>
            </a:r>
            <a:endParaRPr lang="en-US" altLang="th-TH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809625" algn="l"/>
                <a:tab pos="8101013" algn="l"/>
              </a:tabLst>
            </a:pPr>
            <a:r>
              <a:rPr lang="th-TH" altLang="th-TH" b="1" dirty="0">
                <a:solidFill>
                  <a:srgbClr val="00206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ที่มา </a:t>
            </a:r>
            <a:r>
              <a:rPr lang="en-US" altLang="th-TH" b="1" dirty="0">
                <a:solidFill>
                  <a:srgbClr val="00206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:</a:t>
            </a:r>
            <a:r>
              <a:rPr lang="th-TH" altLang="th-TH" b="1" dirty="0">
                <a:solidFill>
                  <a:srgbClr val="00206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 กลุ่มงานคุ้มครองผู้บริโภคและเภสัชสาธารณสุข </a:t>
            </a:r>
            <a:r>
              <a:rPr lang="th-TH" altLang="th-TH" b="1" dirty="0" err="1">
                <a:solidFill>
                  <a:srgbClr val="00206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สสจ</a:t>
            </a:r>
            <a:r>
              <a:rPr lang="th-TH" altLang="th-TH" b="1" dirty="0">
                <a:solidFill>
                  <a:srgbClr val="00206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.อุตรดิตถ์ ข้อมูล ณ. วันที่ 24 กรกฎาคม 2562</a:t>
            </a:r>
            <a:endParaRPr lang="en-US" altLang="th-TH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947449"/>
              </p:ext>
            </p:extLst>
          </p:nvPr>
        </p:nvGraphicFramePr>
        <p:xfrm>
          <a:off x="1376517" y="1707605"/>
          <a:ext cx="9144001" cy="4907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54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3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12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90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073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th-TH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en-US" sz="2800" b="1" dirty="0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th-TH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เกณฑ์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th-TH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(ร้อยละ)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th-TH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th-TH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ที่ตรวจ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th-TH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th-TH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ที่ปลอดภัย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th-TH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คิดเป็นร้อยละ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65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th-TH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ปลอดสารบอ</a:t>
                      </a:r>
                      <a:r>
                        <a:rPr lang="th-TH" sz="2800" b="1" dirty="0" err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แรกซ์</a:t>
                      </a:r>
                      <a:endParaRPr lang="en-US" sz="2800" b="1" dirty="0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Symbol"/>
                        </a:rPr>
                        <a:t></a:t>
                      </a: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95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615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615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365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ปลอดสารกันรา 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กรดซาลิซิ</a:t>
                      </a:r>
                      <a:r>
                        <a:rPr lang="th-TH" sz="2800" b="1" dirty="0" err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ลิค</a:t>
                      </a: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800" b="1" dirty="0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Symbol"/>
                        </a:rPr>
                        <a:t></a:t>
                      </a: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95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250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249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99.60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365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</a:t>
                      </a:r>
                      <a:r>
                        <a:rPr lang="th-TH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ปลอดสารฟอกขาว </a:t>
                      </a: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ไฮโดรซัลไฟต์</a:t>
                      </a: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Symbol"/>
                        </a:rPr>
                        <a:t></a:t>
                      </a: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95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228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228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365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</a:t>
                      </a:r>
                      <a:r>
                        <a:rPr lang="th-TH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ปลอดฟอร์มาลิน</a:t>
                      </a:r>
                      <a:endParaRPr lang="en-US" sz="2800" b="1" dirty="0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Symbol"/>
                        </a:rPr>
                        <a:t></a:t>
                      </a: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95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137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128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93.43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365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</a:t>
                      </a:r>
                      <a:r>
                        <a:rPr lang="th-TH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ปลอดสารเร่งเนื้อแดง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Symbol"/>
                        </a:rPr>
                        <a:t></a:t>
                      </a: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95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365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</a:t>
                      </a:r>
                      <a:r>
                        <a:rPr lang="th-TH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ยาฆ่าแมลงในระดับที่ปลอดภัย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Symbol"/>
                        </a:rPr>
                        <a:t></a:t>
                      </a: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95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1,239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1,232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99.44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365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</a:t>
                      </a: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สารโพ</a:t>
                      </a:r>
                      <a:r>
                        <a:rPr lang="th-TH" sz="2400" b="1" dirty="0" err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ลาร์</a:t>
                      </a: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ในน้ำมันทอดซ้ำในระดับที่ปลอดภัย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Symbol"/>
                        </a:rPr>
                        <a:t></a:t>
                      </a: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80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79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71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89.87</a:t>
                      </a:r>
                      <a:endParaRPr lang="en-US" sz="2800" b="1" dirty="0">
                        <a:solidFill>
                          <a:srgbClr val="FF000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3650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th-TH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2800" b="1" dirty="0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2,578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2,553</a:t>
                      </a:r>
                      <a:endParaRPr lang="en-US" sz="2800" b="1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  <a:tab pos="8101330" algn="l"/>
                        </a:tabLst>
                      </a:pPr>
                      <a:r>
                        <a:rPr lang="en-US" sz="2800" b="1" dirty="0">
                          <a:solidFill>
                            <a:srgbClr val="00206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99.03</a:t>
                      </a:r>
                      <a:endParaRPr lang="en-US" sz="2800" b="1" dirty="0">
                        <a:solidFill>
                          <a:srgbClr val="002060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56377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ตัวแทนเนื้อหา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999" y="120634"/>
            <a:ext cx="6206336" cy="6616731"/>
          </a:xfrm>
          <a:prstGeom prst="rect">
            <a:avLst/>
          </a:prstGeom>
        </p:spPr>
      </p:pic>
      <p:cxnSp>
        <p:nvCxnSpPr>
          <p:cNvPr id="6" name="ลูกศรเชื่อมต่อแบบตรง 5"/>
          <p:cNvCxnSpPr/>
          <p:nvPr/>
        </p:nvCxnSpPr>
        <p:spPr>
          <a:xfrm flipH="1" flipV="1">
            <a:off x="7968208" y="5877272"/>
            <a:ext cx="432048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ตัวเชื่อมต่อตรง 7"/>
          <p:cNvCxnSpPr/>
          <p:nvPr/>
        </p:nvCxnSpPr>
        <p:spPr>
          <a:xfrm>
            <a:off x="4223792" y="5805264"/>
            <a:ext cx="3744416" cy="720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5411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919536" y="908721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สรุปปัญหา</a:t>
            </a:r>
          </a:p>
          <a:p>
            <a:pPr>
              <a:buFontTx/>
              <a:buChar char="-"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อาหาร(วัตถุดิบ) จังหวัดอุตรดิตถ์ได้แก่  สารปนเปื้อนยาฆ่าแมลง </a:t>
            </a:r>
            <a:r>
              <a:rPr lang="th-TH" sz="3200" b="1" dirty="0">
                <a:solidFill>
                  <a:srgbClr val="00206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3200" b="1" dirty="0">
                <a:solidFill>
                  <a:srgbClr val="00206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สารโพลา</a:t>
            </a:r>
            <a:r>
              <a:rPr lang="th-TH" sz="3200" b="1" dirty="0" err="1">
                <a:solidFill>
                  <a:srgbClr val="00206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ร์</a:t>
            </a:r>
            <a:r>
              <a:rPr lang="th-TH" sz="3200" b="1" dirty="0">
                <a:solidFill>
                  <a:srgbClr val="002060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ในน้ำมันทอดซ้ำ ฟอร์มาลิน สารกันรา</a:t>
            </a:r>
          </a:p>
          <a:p>
            <a:pPr>
              <a:buFontTx/>
              <a:buChar char="-"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จำนวนตัวอย่าง ความถี่ในการตรวจสอบน้อย (1 ครั้ง/ปี)</a:t>
            </a:r>
          </a:p>
          <a:p>
            <a:pPr>
              <a:buFontTx/>
              <a:buChar char="-"/>
            </a:pPr>
            <a:r>
              <a:rPr lang="th-TH" sz="3200" b="1" dirty="0">
                <a:solidFill>
                  <a:srgbClr val="002060"/>
                </a:solidFill>
                <a:effectLst/>
                <a:latin typeface="TH SarabunPSK" panose="020B0500040200020003" pitchFamily="34" charset="-34"/>
                <a:ea typeface="Calibri"/>
                <a:cs typeface="TH SarabunPSK" panose="020B0500040200020003" pitchFamily="34" charset="-34"/>
              </a:rPr>
              <a:t>สถานที่เก็บตัวอย่างไม่ครอบคลุม</a:t>
            </a:r>
            <a:endParaRPr lang="th-TH" sz="3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70607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>
            <a:extLst>
              <a:ext uri="{FF2B5EF4-FFF2-40B4-BE49-F238E27FC236}">
                <a16:creationId xmlns:a16="http://schemas.microsoft.com/office/drawing/2014/main" id="{51C0B7CF-F244-4CE8-BBA1-59D0B765A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4700" y="1659094"/>
            <a:ext cx="9606116" cy="493791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  <a:defRPr/>
            </a:pPr>
            <a:br>
              <a:rPr 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อาหารปลอดภัย </a:t>
            </a:r>
            <a:r>
              <a:rPr lang="th-TH" sz="57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พช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อ.</a:t>
            </a:r>
            <a:b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กัญชาทางการแพทย์</a:t>
            </a:r>
            <a:b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เครื่องสำอาง</a:t>
            </a:r>
            <a:b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</a:t>
            </a: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KPI 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นโยบาย รูปแบบงาน คบส.   (ร้านชำ ปลอดการจำหน่ายยาปฏิชีวนะ </a:t>
            </a:r>
            <a:r>
              <a:rPr lang="th-TH" sz="57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สเ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ตี</a:t>
            </a:r>
            <a:r>
              <a:rPr lang="th-TH" sz="57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ยรอยด์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และ </a:t>
            </a: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NSAIDs 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, เกณฑ์ รพ.สต ติดดาว  อย.น้อย </a:t>
            </a:r>
            <a:r>
              <a:rPr lang="th-TH" sz="57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อื่นๆ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b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อาหารปลอดภัย การจัดตั้งศูนย์เตือนภัย</a:t>
            </a: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รถเร่ </a:t>
            </a:r>
            <a:b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6.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สถานประกอบการกับ </a:t>
            </a: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Google Map</a:t>
            </a:r>
            <a:b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7. Six Building box 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กับ </a:t>
            </a: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OTOP </a:t>
            </a:r>
            <a:b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8. </a:t>
            </a:r>
            <a:r>
              <a:rPr lang="th-TH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การออกนิเทศ เยี่ยม ติดตาม </a:t>
            </a:r>
            <a:r>
              <a:rPr lang="en-US" sz="57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br>
              <a:rPr lang="th-TH" sz="4800" b="1" dirty="0"/>
            </a:br>
            <a:endParaRPr lang="en-US" sz="1800" b="1" dirty="0"/>
          </a:p>
        </p:txBody>
      </p:sp>
      <p:sp>
        <p:nvSpPr>
          <p:cNvPr id="3" name="ชื่อเรื่อง 2">
            <a:extLst>
              <a:ext uri="{FF2B5EF4-FFF2-40B4-BE49-F238E27FC236}">
                <a16:creationId xmlns:a16="http://schemas.microsoft.com/office/drawing/2014/main" id="{6D30632A-5BCE-43D4-BAAE-B484EBB72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75"/>
            <a:ext cx="11353800" cy="1325563"/>
          </a:xfrm>
        </p:spPr>
        <p:txBody>
          <a:bodyPr/>
          <a:lstStyle/>
          <a:p>
            <a:pPr eaLnBrk="1" hangingPunct="1">
              <a:defRPr/>
            </a:pPr>
            <a:r>
              <a:rPr lang="th-TH" dirty="0">
                <a:solidFill>
                  <a:srgbClr val="FF0000"/>
                </a:solidFill>
              </a:rPr>
              <a:t>ประเด็น</a:t>
            </a:r>
          </a:p>
        </p:txBody>
      </p:sp>
      <p:pic>
        <p:nvPicPr>
          <p:cNvPr id="27653" name="รูปภาพ 5">
            <a:extLst>
              <a:ext uri="{FF2B5EF4-FFF2-40B4-BE49-F238E27FC236}">
                <a16:creationId xmlns:a16="http://schemas.microsoft.com/office/drawing/2014/main" id="{DE532CE4-5D61-4C85-844B-246BBFBAD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04"/>
          <a:stretch>
            <a:fillRect/>
          </a:stretch>
        </p:blipFill>
        <p:spPr bwMode="auto">
          <a:xfrm>
            <a:off x="44380" y="2155355"/>
            <a:ext cx="1906589" cy="372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รูปภาพ 6">
            <a:extLst>
              <a:ext uri="{FF2B5EF4-FFF2-40B4-BE49-F238E27FC236}">
                <a16:creationId xmlns:a16="http://schemas.microsoft.com/office/drawing/2014/main" id="{1B2E0562-8EDA-4BDD-A0AE-DD428A675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317" y="132564"/>
            <a:ext cx="1099848" cy="109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34252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27345" y="285135"/>
            <a:ext cx="9144243" cy="5624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แผนกลยุทธ์/กิจกรรม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1 พัฒนาระบบเฝ้าระวังอาหารปลอดภัย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กลยุทธ์ย่อยที่ 1.1 </a:t>
            </a:r>
            <a:r>
              <a:rPr lang="th-TH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พัฒนาระบบการคัดเลือกสถานที่จำหน่ายอาหาร </a:t>
            </a: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ประเภทวัตถุดิบ เพื่อการเฝ้าระวังอาหารปลอดภัย</a:t>
            </a:r>
            <a:r>
              <a:rPr lang="en-US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เป็นสถานที่ที่กระจายวัตถุดิบประกอบอาหารกระจายภายในจังหวัด เป็น </a:t>
            </a:r>
            <a:r>
              <a:rPr lang="en-US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model </a:t>
            </a: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ในการดำเนินงานด้านอาหารปลอดภัยของจังหวัด เป็นสถานที่ประชาชนส่วนใหญ่/ร้าน/พื้นที่เศรษฐกิจที่มีผู้บริโภคจำนวนมาก 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กิจกรรมที่ 1 จัดลำดับความสำคัญและคัดเลือกเป้าหมายในการเฝ้าระวังอาหารปลอดภัย(สถานที่จำหน่าย/ผลิตอาหารในการสุ่มตรวจวัตถุดิบ/ความถี่ในการตรวจสอบ)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ลำดับที่ 1 ตลาดขายส่งจังหวัดหรืออำเภอได้แก่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ตัวอย่าง          - ตลาดริมน้ำจุดส่งอาหารสด(ริมน้ำน่าน เวลา 08.00-12.00 น., หน้าตลาด ๒ เวลา 18.00-24.00 น.), แหล่งปลูกพืชผักของจังหวัดเช่นท่าอิฐล่าง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39848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2115" y="167148"/>
            <a:ext cx="11216363" cy="58501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000" b="1" u="sng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ลำดับที่ 2 </a:t>
            </a: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โรงครัว</a:t>
            </a:r>
          </a:p>
          <a:p>
            <a:pPr marL="0" indent="0">
              <a:buNone/>
            </a:pP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- โรงครัวโรงพยาบาล 9 แห่ง ร้านอาหารใน ถ.อาหารปลอดภัย(ทุกอำเภอ) </a:t>
            </a:r>
          </a:p>
          <a:p>
            <a:pPr marL="0" indent="0">
              <a:buNone/>
            </a:pPr>
            <a:r>
              <a:rPr lang="th-TH" sz="4000" b="1" u="sng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ลำดับที่ 3 </a:t>
            </a: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ร้านอาหารมีชื่อเสียงของแต่ละอำเภอ เช่น ข้าวพันผัก ของทอดลับแล ฯลฯ ร้านอาหารที่อยู่ในถนนอาหารปลอดภัย(ทุกอำเภอ)</a:t>
            </a:r>
          </a:p>
          <a:p>
            <a:pPr marL="0" indent="0">
              <a:buNone/>
            </a:pPr>
            <a:r>
              <a:rPr lang="th-TH" sz="4000" b="1" u="sng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ลำดับที่ 4 </a:t>
            </a:r>
            <a:r>
              <a:rPr lang="th-TH" sz="4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ตลาดสด ตลาดนัด แหล่งใหญ่ในการปลูกผักผลไม้ในจังหวัด</a:t>
            </a:r>
          </a:p>
          <a:p>
            <a:pPr marL="0" indent="0">
              <a:buNone/>
            </a:pPr>
            <a:endParaRPr lang="th-TH" sz="2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58268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99768" y="332656"/>
            <a:ext cx="9853224" cy="511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แผนกลยุทธ์/กิจกรรม(ต่อ)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1 พัฒนาระบบเฝ้าระวังอาหารปลอดภัย(ต่อ)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กิจกรรมที่ 1 จัดลำดับความสำคัญและคัดเลือกเป้าหมายในการเฝ้าระวังอาหารปลอดภัย  (สถานที่จำหน่าย/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ผลิตอาหารในการสุ่มตรวจวัตถุดิบ 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/ความถี่ในการตรวจสอบ)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- จากข้อมูลสถาบันโภชนาการ มหาวิทยาลัยมหิดล โครงการ “การศึกษาข้อมูลการบริโภคอาหารของประเทศไทย” ครั้งที่ 2 พ.ศ. 2557-2558 เก็บข้อมูลการบริโภคอาหารของคนไทย 3 รอบ เพื่อให้ได้ภาพการบริโภคในแต่ละฤดูกาล และเป็นผักที่บริโภคมากในภาคเหนือ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- ข้อมูลการใช้ผักผลไม้สดปีงบประมาณ 2562 โรงพยาบาลศูนย์และ</a:t>
            </a:r>
            <a:r>
              <a:rPr lang="th-TH" sz="32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รพช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.1แห่ง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- ผักที่เป็นพืชเศรษฐกิจของ จ.อุตรดิตถ์</a:t>
            </a:r>
          </a:p>
          <a:p>
            <a:pPr marL="0" indent="0">
              <a:buNone/>
            </a:pPr>
            <a:endParaRPr lang="th-TH" sz="2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063507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</p:nvPr>
        </p:nvGraphicFramePr>
        <p:xfrm>
          <a:off x="1703512" y="332656"/>
          <a:ext cx="4104456" cy="56387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04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สรุปกรอบวัตถุดิบในจังหวัดอุตรดิตถ์ที่สุ่ม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ผักชี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ต้นหอม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ถั่วฝักยาว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ใบกระเพรา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พริกขี้หนู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ถั่วงอก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 ผักกาดขาว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8. กะหล่ำปลี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 ผักคะน้า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10. แตงกวา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11. กระเทียม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12. หอมแดง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6456041" y="620688"/>
          <a:ext cx="3673245" cy="4337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73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13. ใบโหระพา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14. ฟักทอง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15. มะเขือเปราะ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16.กระเทียม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17.ลองกอง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18.ลางสาด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19.สับปะรด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20.เงาะ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21.ทุเรียน(จังหวัด)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6781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22. วัตถุดิบอื่นที่มีความเสี่ยงในพื้นที่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028" marR="7028" marT="7028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08014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3"/>
          <p:cNvSpPr>
            <a:spLocks noGrp="1"/>
          </p:cNvSpPr>
          <p:nvPr>
            <p:ph idx="1"/>
          </p:nvPr>
        </p:nvSpPr>
        <p:spPr>
          <a:xfrm>
            <a:off x="592764" y="883130"/>
            <a:ext cx="8784976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1 พัฒนาระบบเฝ้าระวังอาหารปลอดภัย(ต่อ)</a:t>
            </a:r>
          </a:p>
          <a:p>
            <a:pPr marL="0" indent="0">
              <a:buNone/>
            </a:pP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กิจกรรมที่ 1 จัดลำดับความสำคัญและคัดเลือกเป้าหมายในการเฝ้าระวังอาหารปลอดภัย  (สถานที่จำหน่าย/ผลิตอาหารในการสุ่มตรวจวัตถุดิบ /</a:t>
            </a:r>
            <a:r>
              <a:rPr lang="th-TH" sz="4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ความถี่ในการตรวจสอบ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0" indent="0">
              <a:buNone/>
            </a:pP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4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- 3 ครั้ง/ปี (</a:t>
            </a:r>
            <a:r>
              <a:rPr lang="en-US" sz="4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mobile 1 </a:t>
            </a:r>
            <a:r>
              <a:rPr lang="th-TH" sz="4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ครั้ง, ตรวจเอง 2 ครั้ง)</a:t>
            </a:r>
          </a:p>
          <a:p>
            <a:pPr marL="0" indent="0"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20341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3"/>
          <p:cNvSpPr>
            <a:spLocks noGrp="1"/>
          </p:cNvSpPr>
          <p:nvPr>
            <p:ph idx="1"/>
          </p:nvPr>
        </p:nvSpPr>
        <p:spPr>
          <a:xfrm>
            <a:off x="1669142" y="232229"/>
            <a:ext cx="9144000" cy="5730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1 พัฒนาระบบเฝ้าระวังอาหารปลอดภัย(ต่อ)</a:t>
            </a:r>
          </a:p>
          <a:p>
            <a:pPr marL="0" indent="0">
              <a:buNone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กลยุทธ์ย่อยที่ 1.2 เฝ้าระวังสารปนเปื้อนในอาหาร</a:t>
            </a:r>
          </a:p>
          <a:p>
            <a:pPr marL="0" indent="0">
              <a:buNone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กิจกรรมที่ 2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  <a:hlinkClick r:id="rId2" action="ppaction://hlinkfile"/>
              </a:rPr>
              <a:t>จัดซื้อชุดทดสอบ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(ขอสนับสนุนงบประมาณ ตรวจร่วมกับ </a:t>
            </a:r>
            <a:r>
              <a:rPr lang="th-TH" sz="2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อปท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.)และตรวจสอบสารปนเปื้อนในวัตถุดิบเป้าหมาย</a:t>
            </a:r>
          </a:p>
          <a:p>
            <a:pPr marL="0" indent="0">
              <a:buNone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   </a:t>
            </a:r>
            <a:r>
              <a:rPr lang="th-TH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ชนิดชุดทดสอบ</a:t>
            </a:r>
            <a:r>
              <a:rPr lang="en-US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GPO-TM Kit</a:t>
            </a:r>
            <a:r>
              <a:rPr lang="th-TH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ชุดทดสอบหาชนิดสารเคมีกำจัดแมลง 4 กลุ่มในผักผลไม้และธัญพืช(ตัวอย่าง รพ.ท่าปลา) ประกอบด้วย </a:t>
            </a:r>
          </a:p>
          <a:p>
            <a:pPr marL="514350" indent="-514350">
              <a:buAutoNum type="arabicParenR"/>
            </a:pP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GPO-TM Kit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ชุดทดสอบหาชนิดสารเคมีกำจัดแมลง 4 กลุ่ม(10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tests) 1,350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14350" indent="-514350">
              <a:buAutoNum type="arabicParenR"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ชุดกล่องน้ำอุ่นเทคโนโลยี(สำหรับตรวจคัดกรองสารเคมีกำจัดแมลง) 4,250 บาท</a:t>
            </a:r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กล่องพลาสติกมีหลอด 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UV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(ความยาวคลื่น 254 </a:t>
            </a:r>
            <a:r>
              <a:rPr lang="th-TH" sz="28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มม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.)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1,350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กล่องอุปกรณ์ชุดทดสอบ </a:t>
            </a:r>
            <a:r>
              <a:rPr lang="en-US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GPO-TM Kit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620 บาท</a:t>
            </a:r>
          </a:p>
          <a:p>
            <a:pPr marL="0" indent="0">
              <a:buNone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ชุดทดสอบอื่นๆ สนับสนุนโดย </a:t>
            </a:r>
            <a:r>
              <a:rPr lang="th-TH" sz="2800" b="1" dirty="0" err="1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สสจ</a:t>
            </a:r>
            <a:r>
              <a:rPr lang="th-TH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.(ประมาณเดือนก.พ.)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80588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2" name="ตัวแทนเนื้อหา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28800"/>
            <a:ext cx="3302998" cy="1857936"/>
          </a:xfr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"/>
            <a:ext cx="3203848" cy="1802165"/>
          </a:xfrm>
          <a:prstGeom prst="rect">
            <a:avLst/>
          </a:prstGeom>
        </p:spPr>
      </p:pic>
      <p:pic>
        <p:nvPicPr>
          <p:cNvPr id="14" name="รูปภาพ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413" y="1828061"/>
            <a:ext cx="3923928" cy="2207210"/>
          </a:xfrm>
          <a:prstGeom prst="rect">
            <a:avLst/>
          </a:prstGeom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413" y="4321418"/>
            <a:ext cx="3801571" cy="2138383"/>
          </a:xfrm>
          <a:prstGeom prst="rect">
            <a:avLst/>
          </a:prstGeom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645024"/>
            <a:ext cx="1726290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9585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55374" y="116632"/>
            <a:ext cx="9733114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u="sng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2 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ขับเคลื่อนการแก้ไขปัญหาสารปนเปื้อนที่เป็นอันตรายในอาหาร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3200" b="1" u="sng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กลยุทธ์ย่อยที่ 2.1 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พัฒนาระบบการแก้ไขปัญหาสารปนเปื้อนในอาหาร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1 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คืนข้อมูลให้พื้นที่ (</a:t>
            </a:r>
            <a:r>
              <a:rPr lang="th-TH" sz="32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อปท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/เจ้าของตลาด /ผู้ขาย /</a:t>
            </a:r>
            <a:r>
              <a:rPr lang="th-TH" sz="32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พชอ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.) เพื่อนำไปแก้ไขปัญหา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 2 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ติดตามการแก้ไขปัญหาของพื้นที่ ตรวจสอบซ้ำ</a:t>
            </a:r>
            <a:endParaRPr lang="en-US" sz="3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3200" b="1" u="sng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กลยุทธ์ย่อยที่ 2.2 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ส่งเสริมการจำหน่ายผักและผลไม้ที่ผลิตแบบเกษตรอินทรีย์ เกษตรปลอดภัย และเกษตรพื้นบ้าน รายชื่อเกษตรอินทรีย์ รายชื่อเกษตรรวมกลุ่ม</a:t>
            </a:r>
            <a:r>
              <a:rPr lang="en-US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PGS</a:t>
            </a:r>
            <a:endParaRPr lang="th-TH" sz="3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กิจกรรมที่ 1 จัดให้มีพื้นที่จำหน่ายผักและผลไม้ออแก</a:t>
            </a:r>
            <a:r>
              <a:rPr lang="th-TH" sz="32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นิค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เกษตรปลอดภัย และเกษตรพื้นบ้านในตลาดกลุ่มเป้าหมาย(</a:t>
            </a:r>
            <a:r>
              <a:rPr lang="th-TH" sz="32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การร่วมกับหน่วยงานที่เกี่ยวข้อง)</a:t>
            </a:r>
          </a:p>
          <a:p>
            <a:pPr marL="0" indent="0">
              <a:buNone/>
            </a:pPr>
            <a:endParaRPr lang="th-TH" sz="2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40153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04800" y="404665"/>
            <a:ext cx="9700320" cy="53570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3 ส่งเสริมให้ประชาชนมีความรู้ในการลดการใช้สารเคมี และการเลือกซื้ออาหารปลอดภัย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กลยุทธ์ย่อยที่ 3.1 ประชาสัมพันธ์เผยแพร่ความรู้การเลือกบริโภคอาหารและแหล่งจำหน่ายอาหารปลอดภัย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กิจกรรมที่ 1 จัดรายการวิทยุเผยแพร่ข้อมูลอาหารปลอดภัยสู่ประชาชน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กิจกรรมที่ 2 ประชาสัมพันธ์ในการประชุมครูและนักเรียนเครือข่าย </a:t>
            </a:r>
            <a:r>
              <a:rPr lang="th-TH" sz="32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อย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.น้อย (</a:t>
            </a:r>
            <a:r>
              <a:rPr lang="th-TH" sz="32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การร่วมกับงานเครือข่าย)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4 ส่งเสริมการสร้างเครือข่ายเฝ้าระวังความปลอดภัยในอาหาร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กิจกรรมที่ 1 อบรม </a:t>
            </a:r>
            <a:r>
              <a:rPr lang="th-TH" sz="32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อส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ม.นัก</a:t>
            </a:r>
            <a:r>
              <a:rPr lang="th-TH" sz="32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วิทย์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/ </a:t>
            </a:r>
            <a:r>
              <a:rPr lang="th-TH" sz="32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อย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.น้อย เพื่อเฝ้าระวังความปลอดภัยในอาหารในพื้นที่ เช่น โรงเรียน ตลาดสด ตลาดนัด (</a:t>
            </a:r>
            <a:r>
              <a:rPr lang="th-TH" sz="32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บูรณา</a:t>
            </a:r>
            <a:r>
              <a:rPr lang="th-TH" sz="32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การร่วมกับงานเครือข่าย)</a:t>
            </a:r>
          </a:p>
          <a:p>
            <a:pPr marL="0" indent="0">
              <a:buNone/>
            </a:pPr>
            <a:endParaRPr lang="th-TH" sz="32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76140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902437" y="2251587"/>
            <a:ext cx="6976092" cy="2500084"/>
          </a:xfrm>
        </p:spPr>
        <p:txBody>
          <a:bodyPr>
            <a:noAutofit/>
          </a:bodyPr>
          <a:lstStyle/>
          <a:p>
            <a:br>
              <a:rPr lang="en-US" sz="6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br>
              <a:rPr lang="en-US" sz="6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9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RDU community </a:t>
            </a:r>
            <a:br>
              <a:rPr lang="en-US" sz="9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endParaRPr lang="th-TH" sz="60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777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0EF52DE-F8CA-42D2-93E9-E327D9C27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822325"/>
          </a:xfrm>
        </p:spPr>
        <p:txBody>
          <a:bodyPr/>
          <a:lstStyle/>
          <a:p>
            <a:pPr algn="ctr" eaLnBrk="1" hangingPunct="1">
              <a:defRPr/>
            </a:pPr>
            <a:r>
              <a:rPr lang="th-TH" sz="3600" dirty="0"/>
              <a:t>ข้อมูลผู้รับผู้</a:t>
            </a:r>
            <a:r>
              <a:rPr sz="3600" dirty="0" err="1"/>
              <a:t>zz</a:t>
            </a:r>
            <a:r>
              <a:rPr lang="th-TH" sz="3600" dirty="0"/>
              <a:t>ผิดชอบงาน </a:t>
            </a:r>
            <a:r>
              <a:rPr lang="th-TH" sz="3600" dirty="0" err="1"/>
              <a:t>คภ</a:t>
            </a:r>
            <a:r>
              <a:rPr lang="th-TH" sz="3600" dirty="0"/>
              <a:t>ส. ระดับอำเภอ (</a:t>
            </a:r>
            <a:r>
              <a:rPr lang="th-TH" sz="3600" dirty="0" err="1"/>
              <a:t>สส</a:t>
            </a:r>
            <a:r>
              <a:rPr lang="th-TH" sz="3600" dirty="0"/>
              <a:t>อ.) ปี 2563</a:t>
            </a:r>
          </a:p>
        </p:txBody>
      </p:sp>
      <p:sp>
        <p:nvSpPr>
          <p:cNvPr id="26627" name="ตัวแทนเนื้อหา 4">
            <a:extLst>
              <a:ext uri="{FF2B5EF4-FFF2-40B4-BE49-F238E27FC236}">
                <a16:creationId xmlns:a16="http://schemas.microsoft.com/office/drawing/2014/main" id="{C5C7B373-EDCA-47DD-B815-F0E71F56CE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713" y="185738"/>
            <a:ext cx="11071225" cy="823912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th-TH" altLang="th-TH" sz="4800" u="sng">
                <a:solidFill>
                  <a:srgbClr val="150494"/>
                </a:solidFill>
              </a:rPr>
              <a:t>ผู้รับผิดชอบงานคุ้มครองผู้บริโภค คปสอ.เมืองอุตรดิตถ์ </a:t>
            </a:r>
          </a:p>
        </p:txBody>
      </p:sp>
      <p:sp>
        <p:nvSpPr>
          <p:cNvPr id="26628" name="กล่องข้อความ 5">
            <a:extLst>
              <a:ext uri="{FF2B5EF4-FFF2-40B4-BE49-F238E27FC236}">
                <a16:creationId xmlns:a16="http://schemas.microsoft.com/office/drawing/2014/main" id="{484782E1-8E44-4B90-8219-F1742C926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3549650"/>
            <a:ext cx="5535613" cy="29860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th-TH" sz="2800" u="sng"/>
              <a:t>PM </a:t>
            </a:r>
            <a:r>
              <a:rPr lang="th-TH" altLang="th-TH" sz="2800" u="sng"/>
              <a:t>รพศ.อุตรดิตถ์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th-TH" sz="2000"/>
              <a:t>1</a:t>
            </a:r>
            <a:r>
              <a:rPr lang="th-TH" altLang="th-TH" sz="2000"/>
              <a:t>.ภก.เสมอเทพ  แว่นวิชัย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000"/>
              <a:t>  หัวหน้างานคุ้มครองผู้บริโภค กลุ่มงานเวชกรรมสังคม</a:t>
            </a:r>
            <a:br>
              <a:rPr lang="th-TH" altLang="th-TH" sz="2000"/>
            </a:br>
            <a:r>
              <a:rPr lang="en-US" altLang="th-TH" sz="2000"/>
              <a:t>2.</a:t>
            </a:r>
            <a:r>
              <a:rPr lang="th-TH" altLang="th-TH" sz="2000"/>
              <a:t>นายปณภูผา   แก้วเจริญตา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000"/>
              <a:t>  นักวิชาการสาธารณสุขชำนาญการ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000"/>
              <a:t> </a:t>
            </a:r>
            <a:r>
              <a:rPr lang="th-TH" altLang="th-TH" sz="2000" u="sng"/>
              <a:t>เครือข่าย ศูนย์สุขภาพชุมชน อต </a:t>
            </a:r>
            <a:r>
              <a:rPr lang="en-US" altLang="th-TH" sz="2000" u="sng"/>
              <a:t>1 </a:t>
            </a:r>
            <a:r>
              <a:rPr lang="th-TH" altLang="th-TH" sz="2000" u="sng"/>
              <a:t>และ อต </a:t>
            </a:r>
            <a:r>
              <a:rPr lang="en-US" altLang="th-TH" sz="2000" u="sng"/>
              <a:t>2</a:t>
            </a:r>
            <a:br>
              <a:rPr lang="th-TH" altLang="th-TH" sz="2000"/>
            </a:br>
            <a:r>
              <a:rPr lang="th-TH" altLang="th-TH" sz="2000"/>
              <a:t> ภญ. จิตตะวัน   จิตระกูล  อต </a:t>
            </a:r>
            <a:r>
              <a:rPr lang="en-US" altLang="th-TH" sz="2000"/>
              <a:t>1</a:t>
            </a:r>
            <a:r>
              <a:rPr lang="th-TH" altLang="th-TH" sz="2000"/>
              <a:t> และ อต </a:t>
            </a:r>
            <a:r>
              <a:rPr lang="en-US" altLang="th-TH" sz="2000"/>
              <a:t>2</a:t>
            </a:r>
            <a:r>
              <a:rPr lang="th-TH" altLang="th-TH" sz="2000"/>
              <a:t>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000"/>
              <a:t> นาย เกรียติคุณ  มั่งมี      อต </a:t>
            </a:r>
            <a:r>
              <a:rPr lang="en-US" altLang="th-TH" sz="2000"/>
              <a:t>1</a:t>
            </a:r>
            <a:r>
              <a:rPr lang="th-TH" altLang="th-TH" sz="2000"/>
              <a:t> </a:t>
            </a:r>
            <a:br>
              <a:rPr lang="th-TH" altLang="th-TH" sz="2000"/>
            </a:br>
            <a:r>
              <a:rPr lang="th-TH" altLang="th-TH" sz="2000"/>
              <a:t> นาย ปิยะพงษ์   นิ่มเสือ   อต </a:t>
            </a:r>
            <a:r>
              <a:rPr lang="en-US" altLang="th-TH" sz="2000"/>
              <a:t>2</a:t>
            </a:r>
            <a:r>
              <a:rPr lang="th-TH" altLang="th-TH" sz="2000"/>
              <a:t> </a:t>
            </a: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6E041F06-A2BF-4033-8C6D-BE4FF44A501B}"/>
              </a:ext>
            </a:extLst>
          </p:cNvPr>
          <p:cNvSpPr txBox="1"/>
          <p:nvPr/>
        </p:nvSpPr>
        <p:spPr>
          <a:xfrm>
            <a:off x="6075363" y="3597275"/>
            <a:ext cx="5711825" cy="2954338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PM </a:t>
            </a:r>
            <a:r>
              <a:rPr lang="th-TH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สำนักงานสาธารณสุขอำเภอเมืองอุตรดิตถ์</a:t>
            </a:r>
          </a:p>
          <a:p>
            <a:pPr eaLnBrk="1" hangingPunct="1">
              <a:defRPr/>
            </a:pPr>
            <a:r>
              <a: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.นายจักรพง</a:t>
            </a:r>
            <a:r>
              <a:rPr lang="th-TH" sz="2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ษ์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จำปา   งานคบส.และ งานอนว.</a:t>
            </a:r>
          </a:p>
          <a:p>
            <a:pPr eaLnBrk="1" hangingPunct="1">
              <a:defRPr/>
            </a:pP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นักวิชาการสาธารณสุขชำนาญการ  </a:t>
            </a:r>
            <a:r>
              <a:rPr lang="th-TH" sz="20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สส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อ.เมืองอุตรดิตถ์</a:t>
            </a:r>
            <a:b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นายนิติ  หัตถพิถีพิธีพันธ์  </a:t>
            </a:r>
          </a:p>
          <a:p>
            <a:pPr eaLnBrk="1" hangingPunct="1">
              <a:defRPr/>
            </a:pP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นักวิชาการสาธารณสุขชำนาญการ รพ.สต.ม่อนดินแดง </a:t>
            </a:r>
          </a:p>
          <a:p>
            <a:pPr eaLnBrk="1" hangingPunct="1">
              <a:defRPr/>
            </a:pPr>
            <a:r>
              <a:rPr lang="th-TH" sz="20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งานมาตรฐานสถานพยาบาล </a:t>
            </a:r>
            <a:br>
              <a:rPr lang="th-TH" sz="20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สุนทรี  อ๊อดกัน</a:t>
            </a:r>
          </a:p>
          <a:p>
            <a:pPr eaLnBrk="1" hangingPunct="1">
              <a:defRPr/>
            </a:pPr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พยาบาลวิชาชีพชำนาญการ   </a:t>
            </a:r>
            <a:br>
              <a:rPr lang="th-TH" sz="1800" dirty="0"/>
            </a:br>
            <a:r>
              <a:rPr lang="th-TH" sz="1800" dirty="0"/>
              <a:t> </a:t>
            </a:r>
          </a:p>
        </p:txBody>
      </p:sp>
      <p:cxnSp>
        <p:nvCxnSpPr>
          <p:cNvPr id="9" name="ตัวเชื่อมต่อตรง 8">
            <a:extLst>
              <a:ext uri="{FF2B5EF4-FFF2-40B4-BE49-F238E27FC236}">
                <a16:creationId xmlns:a16="http://schemas.microsoft.com/office/drawing/2014/main" id="{45FC359E-6BEB-4F43-9F37-802DCC5ADA90}"/>
              </a:ext>
            </a:extLst>
          </p:cNvPr>
          <p:cNvCxnSpPr/>
          <p:nvPr/>
        </p:nvCxnSpPr>
        <p:spPr>
          <a:xfrm>
            <a:off x="6197600" y="5238750"/>
            <a:ext cx="536733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>
            <a:extLst>
              <a:ext uri="{FF2B5EF4-FFF2-40B4-BE49-F238E27FC236}">
                <a16:creationId xmlns:a16="http://schemas.microsoft.com/office/drawing/2014/main" id="{D2DC932F-F86D-41E9-A099-6B3FBA4C44B9}"/>
              </a:ext>
            </a:extLst>
          </p:cNvPr>
          <p:cNvCxnSpPr/>
          <p:nvPr/>
        </p:nvCxnSpPr>
        <p:spPr>
          <a:xfrm>
            <a:off x="493713" y="5238750"/>
            <a:ext cx="5367337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2" name="กล่องข้อความ 10">
            <a:extLst>
              <a:ext uri="{FF2B5EF4-FFF2-40B4-BE49-F238E27FC236}">
                <a16:creationId xmlns:a16="http://schemas.microsoft.com/office/drawing/2014/main" id="{45CF8031-B619-4E4E-B58B-45D648820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863" y="2046288"/>
            <a:ext cx="4041775" cy="12001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400"/>
              <a:t>ภก.เสมอเทพ  แว่นวิชัย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400"/>
              <a:t>หัวหน้างานคุ้มครองผู้บริโภค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400"/>
              <a:t>กลุ่มงานเวชกรรมสังคม  รพศ.อุตรดิตถ์</a:t>
            </a:r>
          </a:p>
        </p:txBody>
      </p:sp>
      <p:sp>
        <p:nvSpPr>
          <p:cNvPr id="26633" name="กล่องข้อความ 11">
            <a:extLst>
              <a:ext uri="{FF2B5EF4-FFF2-40B4-BE49-F238E27FC236}">
                <a16:creationId xmlns:a16="http://schemas.microsoft.com/office/drawing/2014/main" id="{08F9D894-16DE-4AF1-8AF3-21E4D4AC5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2113" y="906463"/>
            <a:ext cx="2916237" cy="8318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400"/>
              <a:t>พญ.กนกวรรณ สิทธิวิรัชธรรม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400"/>
              <a:t>ประธาน คปสอ.เมืองอุตรดิตถ์ </a:t>
            </a:r>
          </a:p>
        </p:txBody>
      </p:sp>
      <p:sp>
        <p:nvSpPr>
          <p:cNvPr id="17" name="ลูกศร: ลง 16">
            <a:extLst>
              <a:ext uri="{FF2B5EF4-FFF2-40B4-BE49-F238E27FC236}">
                <a16:creationId xmlns:a16="http://schemas.microsoft.com/office/drawing/2014/main" id="{2314A626-934F-4B56-8ABA-1271D30D81F9}"/>
              </a:ext>
            </a:extLst>
          </p:cNvPr>
          <p:cNvSpPr/>
          <p:nvPr/>
        </p:nvSpPr>
        <p:spPr>
          <a:xfrm flipH="1">
            <a:off x="2940050" y="3268663"/>
            <a:ext cx="46038" cy="246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0"/>
          </a:p>
        </p:txBody>
      </p:sp>
      <p:sp>
        <p:nvSpPr>
          <p:cNvPr id="19" name="ลูกศร: ลง 18">
            <a:extLst>
              <a:ext uri="{FF2B5EF4-FFF2-40B4-BE49-F238E27FC236}">
                <a16:creationId xmlns:a16="http://schemas.microsoft.com/office/drawing/2014/main" id="{DE157180-4113-45D4-B293-953805F0A441}"/>
              </a:ext>
            </a:extLst>
          </p:cNvPr>
          <p:cNvSpPr/>
          <p:nvPr/>
        </p:nvSpPr>
        <p:spPr>
          <a:xfrm>
            <a:off x="8655050" y="1906588"/>
            <a:ext cx="44450" cy="16906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0"/>
          </a:p>
        </p:txBody>
      </p:sp>
      <p:sp>
        <p:nvSpPr>
          <p:cNvPr id="26636" name="กล่องข้อความ 10">
            <a:extLst>
              <a:ext uri="{FF2B5EF4-FFF2-40B4-BE49-F238E27FC236}">
                <a16:creationId xmlns:a16="http://schemas.microsoft.com/office/drawing/2014/main" id="{1AEFF243-09AB-4C9F-9EC8-A9648B2BB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38" y="1076325"/>
            <a:ext cx="4041775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400"/>
              <a:t>นายสมชาย ทองกระสัน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2400"/>
              <a:t>สาธารณสุขอำเภอเมืองอุตรดิตถ์ </a:t>
            </a:r>
          </a:p>
        </p:txBody>
      </p:sp>
      <p:cxnSp>
        <p:nvCxnSpPr>
          <p:cNvPr id="11" name="ลูกศรเชื่อมต่อแบบตรง 10">
            <a:extLst>
              <a:ext uri="{FF2B5EF4-FFF2-40B4-BE49-F238E27FC236}">
                <a16:creationId xmlns:a16="http://schemas.microsoft.com/office/drawing/2014/main" id="{C6698466-BB25-4362-9FFC-0E8201325986}"/>
              </a:ext>
            </a:extLst>
          </p:cNvPr>
          <p:cNvCxnSpPr>
            <a:cxnSpLocks/>
          </p:cNvCxnSpPr>
          <p:nvPr/>
        </p:nvCxnSpPr>
        <p:spPr>
          <a:xfrm>
            <a:off x="2976563" y="1738313"/>
            <a:ext cx="0" cy="31908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ตัวเชื่อมต่อตรง 17">
            <a:extLst>
              <a:ext uri="{FF2B5EF4-FFF2-40B4-BE49-F238E27FC236}">
                <a16:creationId xmlns:a16="http://schemas.microsoft.com/office/drawing/2014/main" id="{FC11BFF4-8430-421D-AB06-9F67E6164CCD}"/>
              </a:ext>
            </a:extLst>
          </p:cNvPr>
          <p:cNvCxnSpPr>
            <a:stCxn id="26633" idx="1"/>
          </p:cNvCxnSpPr>
          <p:nvPr/>
        </p:nvCxnSpPr>
        <p:spPr>
          <a:xfrm flipH="1">
            <a:off x="209550" y="1322388"/>
            <a:ext cx="1452563" cy="635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ตัวเชื่อมต่อตรง 5">
            <a:extLst>
              <a:ext uri="{FF2B5EF4-FFF2-40B4-BE49-F238E27FC236}">
                <a16:creationId xmlns:a16="http://schemas.microsoft.com/office/drawing/2014/main" id="{A0229B69-90CA-4209-BF10-AE351C241156}"/>
              </a:ext>
            </a:extLst>
          </p:cNvPr>
          <p:cNvCxnSpPr/>
          <p:nvPr/>
        </p:nvCxnSpPr>
        <p:spPr>
          <a:xfrm>
            <a:off x="4578350" y="1458913"/>
            <a:ext cx="2160588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>
            <a:extLst>
              <a:ext uri="{FF2B5EF4-FFF2-40B4-BE49-F238E27FC236}">
                <a16:creationId xmlns:a16="http://schemas.microsoft.com/office/drawing/2014/main" id="{24BA01F0-BF75-470F-A8E4-EAEF96DE7455}"/>
              </a:ext>
            </a:extLst>
          </p:cNvPr>
          <p:cNvCxnSpPr/>
          <p:nvPr/>
        </p:nvCxnSpPr>
        <p:spPr>
          <a:xfrm>
            <a:off x="4973638" y="2493963"/>
            <a:ext cx="3681412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62581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3"/>
          <p:cNvSpPr>
            <a:spLocks noGrp="1"/>
          </p:cNvSpPr>
          <p:nvPr>
            <p:ph idx="1"/>
          </p:nvPr>
        </p:nvSpPr>
        <p:spPr>
          <a:xfrm>
            <a:off x="776748" y="640640"/>
            <a:ext cx="9085006" cy="50672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กลยุทธ์ที่ 5 ส่งเสริม ผลักดันการดำเนินงาน </a:t>
            </a:r>
            <a:r>
              <a:rPr lang="en-US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RDU community </a:t>
            </a: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นำร่อง 1 อำเภอ ตามเกณฑ์เป้าหมาย</a:t>
            </a:r>
          </a:p>
          <a:p>
            <a:pPr marL="0" indent="0">
              <a:buNone/>
            </a:pP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กิจกรรมที่ ๑ ประชุมเภสัชกรผู้รับผิดชอบทุกอำเภอ จัดทำแนวทางการดำเนินงาน </a:t>
            </a:r>
            <a:r>
              <a:rPr lang="en-US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RDU community </a:t>
            </a: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จ.อุตรดิตถ์(1) </a:t>
            </a:r>
          </a:p>
          <a:p>
            <a:pPr marL="0" indent="0">
              <a:buNone/>
            </a:pP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กิจกรรมที่ ๒ คัดเลือกอำเภอนำร่อง ปฏิบัติตามแนวทางการดำเนินงาน </a:t>
            </a:r>
            <a:r>
              <a:rPr lang="en-US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RDU community </a:t>
            </a: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(1)</a:t>
            </a:r>
          </a:p>
          <a:p>
            <a:pPr marL="0" indent="0">
              <a:buNone/>
            </a:pP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กิจกรรมที่ 3 อำเภอนำร่อง ประเมินตนเอง ถอดบทเรียนการดำเนินงาน ถ่ายทอดให้ตัวแทนอำเภอ(1)</a:t>
            </a:r>
          </a:p>
          <a:p>
            <a:pPr marL="0" indent="0">
              <a:buNone/>
            </a:pPr>
            <a:endParaRPr lang="th-TH" sz="2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ctr">
              <a:buNone/>
            </a:pPr>
            <a:endParaRPr lang="th-TH" sz="2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0" y="6371771"/>
            <a:ext cx="12192000" cy="48622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4991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0A79879-3060-4FC9-9D22-0ED41BD5C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725" y="691115"/>
            <a:ext cx="10058400" cy="1042035"/>
          </a:xfrm>
        </p:spPr>
        <p:txBody>
          <a:bodyPr/>
          <a:lstStyle/>
          <a:p>
            <a:pPr algn="ctr"/>
            <a:r>
              <a:rPr lang="th-TH" sz="44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แผนกลยุทธ์ และ </a:t>
            </a:r>
            <a:r>
              <a:rPr lang="en-US" sz="44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KPI </a:t>
            </a:r>
            <a:r>
              <a:rPr lang="th-TH" sz="44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 2563 </a:t>
            </a:r>
            <a:r>
              <a:rPr lang="en-US" sz="44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44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งานยาและวัตถุเสพติด</a:t>
            </a:r>
            <a:endParaRPr lang="th-TH" b="1" dirty="0"/>
          </a:p>
        </p:txBody>
      </p:sp>
      <p:graphicFrame>
        <p:nvGraphicFramePr>
          <p:cNvPr id="7" name="ไดอะแกรม 6"/>
          <p:cNvGraphicFramePr/>
          <p:nvPr/>
        </p:nvGraphicFramePr>
        <p:xfrm>
          <a:off x="1021080" y="1921192"/>
          <a:ext cx="10266045" cy="4108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31981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5E44943-85FA-4B89-8423-BA735F86B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44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กิจกรรมปี  2563 </a:t>
            </a:r>
            <a:r>
              <a:rPr lang="en-US" sz="44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44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การพัฒนามาตรฐานร้านยา</a:t>
            </a:r>
            <a:endParaRPr lang="th-TH" sz="4400" b="1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idx="1"/>
          </p:nvPr>
        </p:nvGraphicFramePr>
        <p:xfrm>
          <a:off x="920784" y="1657350"/>
          <a:ext cx="10058400" cy="3760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รูปภาพ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99408" y="168568"/>
            <a:ext cx="2139881" cy="2145978"/>
          </a:xfrm>
          <a:prstGeom prst="rect">
            <a:avLst/>
          </a:prstGeom>
        </p:spPr>
      </p:pic>
      <p:sp>
        <p:nvSpPr>
          <p:cNvPr id="11" name="สี่เหลี่ยมผืนผ้า 10"/>
          <p:cNvSpPr/>
          <p:nvPr/>
        </p:nvSpPr>
        <p:spPr>
          <a:xfrm>
            <a:off x="887730" y="4554081"/>
            <a:ext cx="2245995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ตรวจร้านยา </a:t>
            </a:r>
            <a:r>
              <a:rPr lang="th-TH" sz="20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ขย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และบันทึกข้อมูลลงระบบ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Premises Surveillance Application  (Mobile Application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8715941" y="4682078"/>
            <a:ext cx="1549151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แนะนำให้ประชาชนรู้จักและใช้งาน</a:t>
            </a:r>
            <a:r>
              <a:rPr lang="en-US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Application KLUES 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ผ่านเครือข่ายต่างๆ</a:t>
            </a:r>
            <a:r>
              <a:rPr lang="en-US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กล่องข้อความ 12"/>
          <p:cNvSpPr txBox="1"/>
          <p:nvPr/>
        </p:nvSpPr>
        <p:spPr>
          <a:xfrm>
            <a:off x="4105275" y="4923413"/>
            <a:ext cx="364807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ประชุมเชิงปฏิบัติการ จัดทำเกณฑ์มาตรฐานร้านยา </a:t>
            </a:r>
            <a:r>
              <a:rPr lang="th-TH" sz="20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ขย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และขย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จังหวัดอุตรดิตถ์ร่วมกัน</a:t>
            </a:r>
          </a:p>
        </p:txBody>
      </p:sp>
      <p:pic>
        <p:nvPicPr>
          <p:cNvPr id="14" name="รูปภาพ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767" y="4518416"/>
            <a:ext cx="1860233" cy="1363991"/>
          </a:xfrm>
          <a:prstGeom prst="rect">
            <a:avLst/>
          </a:prstGeom>
        </p:spPr>
      </p:pic>
      <p:sp>
        <p:nvSpPr>
          <p:cNvPr id="3" name="ดาว: 5 แฉก 2">
            <a:extLst>
              <a:ext uri="{FF2B5EF4-FFF2-40B4-BE49-F238E27FC236}">
                <a16:creationId xmlns:a16="http://schemas.microsoft.com/office/drawing/2014/main" id="{EB01FA04-D649-40F3-8F8E-0C9628A6BC09}"/>
              </a:ext>
            </a:extLst>
          </p:cNvPr>
          <p:cNvSpPr/>
          <p:nvPr/>
        </p:nvSpPr>
        <p:spPr>
          <a:xfrm>
            <a:off x="4572000" y="1930400"/>
            <a:ext cx="695739" cy="70788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0000"/>
              </a:solidFill>
            </a:endParaRPr>
          </a:p>
        </p:txBody>
      </p:sp>
      <p:sp>
        <p:nvSpPr>
          <p:cNvPr id="10" name="ดาว: 5 แฉก 9">
            <a:extLst>
              <a:ext uri="{FF2B5EF4-FFF2-40B4-BE49-F238E27FC236}">
                <a16:creationId xmlns:a16="http://schemas.microsoft.com/office/drawing/2014/main" id="{0DC89E4E-9B1F-4F2E-89C1-BBB463A27773}"/>
              </a:ext>
            </a:extLst>
          </p:cNvPr>
          <p:cNvSpPr/>
          <p:nvPr/>
        </p:nvSpPr>
        <p:spPr>
          <a:xfrm>
            <a:off x="6892752" y="1930400"/>
            <a:ext cx="695739" cy="70788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0000"/>
              </a:solidFill>
            </a:endParaRPr>
          </a:p>
        </p:txBody>
      </p:sp>
      <p:sp>
        <p:nvSpPr>
          <p:cNvPr id="15" name="ดาว: 5 แฉก 14">
            <a:extLst>
              <a:ext uri="{FF2B5EF4-FFF2-40B4-BE49-F238E27FC236}">
                <a16:creationId xmlns:a16="http://schemas.microsoft.com/office/drawing/2014/main" id="{920D801E-66F7-4099-B6F2-669712F01CE9}"/>
              </a:ext>
            </a:extLst>
          </p:cNvPr>
          <p:cNvSpPr/>
          <p:nvPr/>
        </p:nvSpPr>
        <p:spPr>
          <a:xfrm>
            <a:off x="9307056" y="1900645"/>
            <a:ext cx="695739" cy="70788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975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870" y="882412"/>
            <a:ext cx="3641323" cy="5149244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06" y="1288206"/>
            <a:ext cx="3354364" cy="4743450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193" y="504724"/>
            <a:ext cx="3926896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5010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3875" y="381853"/>
            <a:ext cx="11201399" cy="723047"/>
          </a:xfrm>
        </p:spPr>
        <p:txBody>
          <a:bodyPr>
            <a:norm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ข้อมูลสถานประกอบการด้านยาในแต่ละประเภทจำแนกรายอำเภอ</a:t>
            </a: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</p:nvPr>
        </p:nvGraphicFramePr>
        <p:xfrm>
          <a:off x="514351" y="1228725"/>
          <a:ext cx="11022012" cy="452310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18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5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5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5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85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850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1850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1850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1850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81025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1.ฟากท่า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2.บ้านโคก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3.ทองแสนขัน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</a:t>
                      </a:r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ตรอน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5.น้ำปาด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6.ท่าปลา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7.ลับแล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8.พิชัย</a:t>
                      </a:r>
                    </a:p>
                  </a:txBody>
                  <a:tcPr marL="6350" marR="6350" marT="635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18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9.เมืองอุตรดิตถ์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8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180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180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180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180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180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18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180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180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ในเขตเทศ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นอกเขต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18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สถานที่ขายยา </a:t>
                      </a:r>
                      <a:r>
                        <a:rPr lang="th-TH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ขย</a:t>
                      </a: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34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</a:t>
                      </a:r>
                    </a:p>
                  </a:txBody>
                  <a:tcPr marL="6350" marR="6350" marT="635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สถานที่ขายยา </a:t>
                      </a:r>
                      <a:r>
                        <a:rPr lang="th-TH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ขย</a:t>
                      </a: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</a:t>
                      </a:r>
                    </a:p>
                  </a:txBody>
                  <a:tcPr marL="6350" marR="6350" marT="635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สถานที่ขายยา </a:t>
                      </a:r>
                      <a:r>
                        <a:rPr lang="th-TH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ขย</a:t>
                      </a:r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6350" marR="6350" marT="635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สถานที่ขายยา </a:t>
                      </a:r>
                      <a:r>
                        <a:rPr lang="th-TH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ขยบ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</a:p>
                  </a:txBody>
                  <a:tcPr marL="6350" marR="6350" marT="635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สถานที่ผลิต</a:t>
                      </a:r>
                      <a:r>
                        <a:rPr lang="th-TH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ผยบ</a:t>
                      </a:r>
                      <a:endParaRPr lang="th-TH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350" marR="6350" marT="635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2171BA2B-364F-4929-AA9B-CF7712D4E124}"/>
              </a:ext>
            </a:extLst>
          </p:cNvPr>
          <p:cNvSpPr/>
          <p:nvPr/>
        </p:nvSpPr>
        <p:spPr>
          <a:xfrm>
            <a:off x="9730409" y="2832652"/>
            <a:ext cx="884582" cy="29191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523875" y="5953780"/>
            <a:ext cx="9746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หมายเหตุ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ร้านยาชุมชนอบอุ่นจังหวัดอุตรดิตถ์ มี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15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ร้าน  ในอำเภอเมือง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11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ร้าน (ในเขตเทศบาล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8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ร้าน นอกเขต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ร้าน) ในอำเภอพิชัย </a:t>
            </a:r>
            <a:r>
              <a:rPr lang="en-US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ร้าน</a:t>
            </a:r>
          </a:p>
        </p:txBody>
      </p:sp>
    </p:spTree>
    <p:extLst>
      <p:ext uri="{BB962C8B-B14F-4D97-AF65-F5344CB8AC3E}">
        <p14:creationId xmlns:p14="http://schemas.microsoft.com/office/powerpoint/2010/main" val="4477315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1" y="296129"/>
            <a:ext cx="11820524" cy="961172"/>
          </a:xfrm>
        </p:spPr>
        <p:txBody>
          <a:bodyPr>
            <a:normAutofit fontScale="90000"/>
          </a:bodyPr>
          <a:lstStyle/>
          <a:p>
            <a:pPr lvl="0"/>
            <a:r>
              <a:rPr lang="th-TH" sz="44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กิจกรรมปี 2563 </a:t>
            </a:r>
            <a:r>
              <a:rPr lang="en-US" sz="44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44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สร้างความรอบรู้ในเรื่องกัญชาทางการแพทย์ให้แก่ประชาชน</a:t>
            </a:r>
            <a:endParaRPr lang="th-TH" sz="4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ไดอะแกรม 3"/>
          <p:cNvGraphicFramePr/>
          <p:nvPr/>
        </p:nvGraphicFramePr>
        <p:xfrm>
          <a:off x="3765550" y="1381549"/>
          <a:ext cx="8216900" cy="5552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รูปภาพ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46" y="4843462"/>
            <a:ext cx="2619375" cy="1743075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08" y="2983707"/>
            <a:ext cx="2619375" cy="1552575"/>
          </a:xfrm>
          <a:prstGeom prst="rect">
            <a:avLst/>
          </a:prstGeom>
        </p:spPr>
      </p:pic>
      <p:pic>
        <p:nvPicPr>
          <p:cNvPr id="14" name="รูปภาพ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582" y="3243262"/>
            <a:ext cx="2909893" cy="1600200"/>
          </a:xfrm>
          <a:prstGeom prst="rect">
            <a:avLst/>
          </a:prstGeom>
        </p:spPr>
      </p:pic>
      <p:pic>
        <p:nvPicPr>
          <p:cNvPr id="16" name="รูปภาพ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08" y="4791074"/>
            <a:ext cx="2466975" cy="1847850"/>
          </a:xfrm>
          <a:prstGeom prst="rect">
            <a:avLst/>
          </a:prstGeom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328" y="1457326"/>
            <a:ext cx="2616342" cy="1785936"/>
          </a:xfrm>
          <a:prstGeom prst="rect">
            <a:avLst/>
          </a:prstGeom>
        </p:spPr>
      </p:pic>
      <p:pic>
        <p:nvPicPr>
          <p:cNvPr id="18" name="รูปภาพ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08" y="1309689"/>
            <a:ext cx="2598120" cy="161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256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A3B40B1-1DB0-4F62-A324-CD6B1C8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5941"/>
            <a:ext cx="12192000" cy="792102"/>
          </a:xfrm>
        </p:spPr>
        <p:txBody>
          <a:bodyPr>
            <a:normAutofit/>
          </a:bodyPr>
          <a:lstStyle/>
          <a:p>
            <a:pPr algn="ctr"/>
            <a:r>
              <a:rPr lang="th-TH" sz="36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ข้อบังคับตามกฎหมาย ปี  2563 </a:t>
            </a:r>
            <a:r>
              <a:rPr lang="en-US" sz="36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36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เครื่องสำอาง วัตถุอันตราย และผลิตภัณฑ์สมุนไพร  </a:t>
            </a:r>
            <a:endParaRPr lang="th-TH" sz="4400" b="1" dirty="0"/>
          </a:p>
        </p:txBody>
      </p:sp>
      <p:pic>
        <p:nvPicPr>
          <p:cNvPr id="4" name="ตัวแทนเนื้อหา 3">
            <a:extLst>
              <a:ext uri="{FF2B5EF4-FFF2-40B4-BE49-F238E27FC236}">
                <a16:creationId xmlns:a16="http://schemas.microsoft.com/office/drawing/2014/main" id="{B70555FA-6A76-421D-85E4-75F8626517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9066" y="2211046"/>
            <a:ext cx="1003422" cy="1003422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C030A042-0B4E-4A42-9424-762700EA61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033" y="4693774"/>
            <a:ext cx="1091597" cy="1116183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E724410-62EF-4B8B-847E-42368520E5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4220" y="3342176"/>
            <a:ext cx="1223890" cy="1223890"/>
          </a:xfrm>
          <a:prstGeom prst="rect">
            <a:avLst/>
          </a:prstGeom>
        </p:spPr>
      </p:pic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E209A9A1-7A70-4E42-BC08-4ED7849D86A2}"/>
              </a:ext>
            </a:extLst>
          </p:cNvPr>
          <p:cNvSpPr txBox="1"/>
          <p:nvPr/>
        </p:nvSpPr>
        <p:spPr>
          <a:xfrm>
            <a:off x="4009293" y="2211046"/>
            <a:ext cx="5964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th-TH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ผู้รับอนุญาตเดิม จำนวน 11 ราย ต้องดำเนินการปรับปรุงสถานที่ผลิต ภายในวันที่ 23 พ.ค. 63</a:t>
            </a:r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0953C6EA-A18F-4017-ACD8-E94678F29A96}"/>
              </a:ext>
            </a:extLst>
          </p:cNvPr>
          <p:cNvSpPr txBox="1"/>
          <p:nvPr/>
        </p:nvSpPr>
        <p:spPr>
          <a:xfrm>
            <a:off x="4009293" y="3452410"/>
            <a:ext cx="5964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th-TH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ผลิตภัณฑ์วัตถุอันตรายเดิม ต้องแสดงฉลากระบบสากล </a:t>
            </a:r>
            <a:r>
              <a:rPr lang="en-US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GHS </a:t>
            </a:r>
            <a:r>
              <a:rPr lang="th-TH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ภายในวันที่ 19 มี.ค. 63</a:t>
            </a: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1AC892A6-1D64-4076-A331-E77796BA064D}"/>
              </a:ext>
            </a:extLst>
          </p:cNvPr>
          <p:cNvSpPr txBox="1"/>
          <p:nvPr/>
        </p:nvSpPr>
        <p:spPr>
          <a:xfrm>
            <a:off x="4009293" y="4693774"/>
            <a:ext cx="69072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th-TH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ผู้รับอนุญาตผลิต/ ขายยาแผนโบราณเดิม มีการเปลี่ยนแปลง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th-TH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ยาสำหรับมนุษย์</a:t>
            </a:r>
            <a:r>
              <a:rPr lang="en-US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พรบ.ผลิตภัณฑ์สมุนไพร พ.ศ. 2562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th-TH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ยาสำหรับสัตว์</a:t>
            </a:r>
            <a:r>
              <a:rPr lang="en-US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พรบ.ยา พ.ศ. 2510</a:t>
            </a:r>
          </a:p>
        </p:txBody>
      </p:sp>
    </p:spTree>
    <p:extLst>
      <p:ext uri="{BB962C8B-B14F-4D97-AF65-F5344CB8AC3E}">
        <p14:creationId xmlns:p14="http://schemas.microsoft.com/office/powerpoint/2010/main" val="1697150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A3B40B1-1DB0-4F62-A324-CD6B1C8C7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36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แผนงานโครงการ ปี  2563 </a:t>
            </a:r>
            <a:r>
              <a:rPr lang="en-US" sz="36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3600" b="1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เครื่องสำอาง และผลิตภัณฑ์สมุนไพร</a:t>
            </a:r>
            <a:endParaRPr lang="th-TH" sz="4400" b="1" dirty="0"/>
          </a:p>
        </p:txBody>
      </p:sp>
      <p:pic>
        <p:nvPicPr>
          <p:cNvPr id="4" name="ตัวแทนเนื้อหา 3">
            <a:extLst>
              <a:ext uri="{FF2B5EF4-FFF2-40B4-BE49-F238E27FC236}">
                <a16:creationId xmlns:a16="http://schemas.microsoft.com/office/drawing/2014/main" id="{B70555FA-6A76-421D-85E4-75F8626517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8216" y="2211046"/>
            <a:ext cx="1003422" cy="1003422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C030A042-0B4E-4A42-9424-762700EA61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183" y="4693774"/>
            <a:ext cx="1091597" cy="1116183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E724410-62EF-4B8B-847E-42368520E5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370" y="3342176"/>
            <a:ext cx="1223890" cy="1223890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FC2C7DB7-C584-4161-8507-8154B2F345E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8500" t="19677" r="27192" b="6850"/>
          <a:stretch/>
        </p:blipFill>
        <p:spPr>
          <a:xfrm>
            <a:off x="3819303" y="2152356"/>
            <a:ext cx="5694143" cy="365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8985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7A083A5A-E0E9-4005-A0C1-9B267FC1C9A5}"/>
              </a:ext>
            </a:extLst>
          </p:cNvPr>
          <p:cNvSpPr/>
          <p:nvPr/>
        </p:nvSpPr>
        <p:spPr>
          <a:xfrm>
            <a:off x="0" y="702409"/>
            <a:ext cx="12192000" cy="5684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FFFF"/>
              </a:solidFill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D37CD6F-6BBF-4CF0-9257-9DF0F9D7F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02409"/>
          </a:xfrm>
          <a:solidFill>
            <a:srgbClr val="FF0066"/>
          </a:solidFill>
          <a:ln>
            <a:solidFill>
              <a:srgbClr val="FF0066"/>
            </a:solidFill>
          </a:ln>
        </p:spPr>
        <p:txBody>
          <a:bodyPr>
            <a:normAutofit/>
          </a:bodyPr>
          <a:lstStyle/>
          <a:p>
            <a:pPr algn="ctr"/>
            <a:r>
              <a:rPr lang="th-TH" sz="4000" b="1" spc="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สถานการณ์เครื่องสำอางประเทศไทย ปี 2562</a:t>
            </a:r>
            <a:endParaRPr lang="th-TH" sz="5400" b="1" dirty="0">
              <a:solidFill>
                <a:schemeClr val="bg1"/>
              </a:solidFill>
            </a:endParaRPr>
          </a:p>
        </p:txBody>
      </p:sp>
      <p:pic>
        <p:nvPicPr>
          <p:cNvPr id="4" name="ตัวแทนเนื้อหา 3">
            <a:extLst>
              <a:ext uri="{FF2B5EF4-FFF2-40B4-BE49-F238E27FC236}">
                <a16:creationId xmlns:a16="http://schemas.microsoft.com/office/drawing/2014/main" id="{8FD095D8-DC25-4758-96E8-96F53301CF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9106" t="19651" r="25928" b="6665"/>
          <a:stretch/>
        </p:blipFill>
        <p:spPr>
          <a:xfrm>
            <a:off x="358888" y="1659987"/>
            <a:ext cx="5255718" cy="3351473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6E9BDC4A-67A7-4967-A318-539CBFA7CDE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8885" t="19268" r="23961" b="6439"/>
          <a:stretch/>
        </p:blipFill>
        <p:spPr>
          <a:xfrm>
            <a:off x="6209452" y="1612467"/>
            <a:ext cx="5464678" cy="339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511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628FEBDA-56CC-4A76-B7A6-89A2B8076AE4}"/>
              </a:ext>
            </a:extLst>
          </p:cNvPr>
          <p:cNvSpPr/>
          <p:nvPr/>
        </p:nvSpPr>
        <p:spPr>
          <a:xfrm>
            <a:off x="0" y="655932"/>
            <a:ext cx="12192000" cy="57730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FFFF"/>
              </a:solidFill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2FA9451-2FCF-4C4B-A999-22420789A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55932"/>
          </a:xfrm>
          <a:solidFill>
            <a:srgbClr val="FF0066"/>
          </a:solidFill>
        </p:spPr>
        <p:txBody>
          <a:bodyPr/>
          <a:lstStyle/>
          <a:p>
            <a:pPr algn="ctr"/>
            <a:r>
              <a:rPr lang="th-TH" sz="3600" b="1" spc="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ตัวชี้วัดเครื่องสำอางระดับจังหวัด ปี  2563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4" name="ตัวแทนเนื้อหา 3">
            <a:extLst>
              <a:ext uri="{FF2B5EF4-FFF2-40B4-BE49-F238E27FC236}">
                <a16:creationId xmlns:a16="http://schemas.microsoft.com/office/drawing/2014/main" id="{C1081A60-0C99-4BD6-B4FD-1A9A817CF1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702" t="17652" r="21499" b="7729"/>
          <a:stretch/>
        </p:blipFill>
        <p:spPr>
          <a:xfrm>
            <a:off x="93515" y="669646"/>
            <a:ext cx="4197231" cy="4315919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1D3AD698-5135-4137-8672-03C41C1628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5192" t="18445" r="20154" b="6688"/>
          <a:stretch/>
        </p:blipFill>
        <p:spPr>
          <a:xfrm>
            <a:off x="4752975" y="1941346"/>
            <a:ext cx="7415850" cy="4181261"/>
          </a:xfrm>
          <a:prstGeom prst="rect">
            <a:avLst/>
          </a:prstGeom>
        </p:spPr>
      </p:pic>
      <p:sp>
        <p:nvSpPr>
          <p:cNvPr id="7" name="ลูกศร: ขวา 6">
            <a:extLst>
              <a:ext uri="{FF2B5EF4-FFF2-40B4-BE49-F238E27FC236}">
                <a16:creationId xmlns:a16="http://schemas.microsoft.com/office/drawing/2014/main" id="{515A2C38-248F-4FE6-B885-0EB1B33C5C62}"/>
              </a:ext>
            </a:extLst>
          </p:cNvPr>
          <p:cNvSpPr/>
          <p:nvPr/>
        </p:nvSpPr>
        <p:spPr>
          <a:xfrm>
            <a:off x="4262610" y="2813541"/>
            <a:ext cx="2940049" cy="2813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DE14BA7A-68BD-48B2-9989-B11E6B15E7F7}"/>
              </a:ext>
            </a:extLst>
          </p:cNvPr>
          <p:cNvSpPr txBox="1"/>
          <p:nvPr/>
        </p:nvSpPr>
        <p:spPr>
          <a:xfrm>
            <a:off x="4384260" y="884540"/>
            <a:ext cx="7714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***</a:t>
            </a:r>
            <a:r>
              <a:rPr lang="th-TH" sz="2400" b="1" u="sng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ตัวชี้วัดย่อย ผลิตภัณฑ์สุขภาพกลุ่มเสี่ยง</a:t>
            </a:r>
          </a:p>
          <a:p>
            <a:r>
              <a:rPr lang="th-TH" sz="2400" b="1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ร้อยละ 80 ของผลิตภัณฑ์เครื่องสำอางกลุ่มเสี่ยงที่ได้รับการตรวจสอบมีความถูกต้อง ปลอดภัย ตามเกณฑ์ที่กำหนด</a:t>
            </a:r>
          </a:p>
        </p:txBody>
      </p:sp>
    </p:spTree>
    <p:extLst>
      <p:ext uri="{BB962C8B-B14F-4D97-AF65-F5344CB8AC3E}">
        <p14:creationId xmlns:p14="http://schemas.microsoft.com/office/powerpoint/2010/main" val="2578797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th-TH" sz="7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เนื้อหา</a:t>
            </a:r>
            <a:r>
              <a:rPr lang="th-TH" sz="72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185334" y="2088017"/>
            <a:ext cx="9772952" cy="3880773"/>
          </a:xfrm>
        </p:spPr>
        <p:txBody>
          <a:bodyPr>
            <a:noAutofit/>
          </a:bodyPr>
          <a:lstStyle/>
          <a:p>
            <a:r>
              <a:rPr lang="th-TH" sz="4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โครงสร้างงานคุ้มครองผู้บริโภค รพศ.อุตรดิตถ์  ใหม่ </a:t>
            </a:r>
          </a:p>
          <a:p>
            <a:r>
              <a:rPr lang="th-TH" sz="4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ภารกิจงานคุ้มครองผู้บริโภค</a:t>
            </a:r>
          </a:p>
          <a:p>
            <a:r>
              <a:rPr lang="th-TH" sz="4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กิจกรรมที่ผ่านมา </a:t>
            </a:r>
          </a:p>
          <a:p>
            <a:r>
              <a:rPr lang="th-TH" sz="4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ความรู้เรื่องผลิตภัณฑ์สุขภาพเบื้องต้น  </a:t>
            </a:r>
          </a:p>
        </p:txBody>
      </p:sp>
    </p:spTree>
    <p:extLst>
      <p:ext uri="{BB962C8B-B14F-4D97-AF65-F5344CB8AC3E}">
        <p14:creationId xmlns:p14="http://schemas.microsoft.com/office/powerpoint/2010/main" val="21335568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B23844B-853B-40BA-8174-A93E2404EB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00" t="18856" r="19692" b="6850"/>
          <a:stretch/>
        </p:blipFill>
        <p:spPr>
          <a:xfrm>
            <a:off x="5161206" y="2518118"/>
            <a:ext cx="6819781" cy="3757627"/>
          </a:xfrm>
          <a:prstGeom prst="rect">
            <a:avLst/>
          </a:prstGeom>
        </p:spPr>
      </p:pic>
      <p:sp>
        <p:nvSpPr>
          <p:cNvPr id="4" name="ชื่อเรื่อง 1">
            <a:extLst>
              <a:ext uri="{FF2B5EF4-FFF2-40B4-BE49-F238E27FC236}">
                <a16:creationId xmlns:a16="http://schemas.microsoft.com/office/drawing/2014/main" id="{91BE0961-BD31-4545-A285-57AE1820F6D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55932"/>
          </a:xfrm>
          <a:prstGeom prst="rect">
            <a:avLst/>
          </a:prstGeom>
          <a:solidFill>
            <a:srgbClr val="FF0066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3600" b="1" spc="0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กิจกรรมตามแผนงานโครงการเครื่องสำอาง ระดับจังหวัด ปี  2563</a:t>
            </a:r>
            <a:endParaRPr lang="th-TH" dirty="0">
              <a:solidFill>
                <a:srgbClr val="FFFFFF"/>
              </a:solidFill>
            </a:endParaRPr>
          </a:p>
        </p:txBody>
      </p:sp>
      <p:pic>
        <p:nvPicPr>
          <p:cNvPr id="6" name="ตัวแทนเนื้อหา 5">
            <a:extLst>
              <a:ext uri="{FF2B5EF4-FFF2-40B4-BE49-F238E27FC236}">
                <a16:creationId xmlns:a16="http://schemas.microsoft.com/office/drawing/2014/main" id="{828C4083-C398-4FA1-9EE1-7D30FF12E1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787" t="22326" r="23920" b="8472"/>
          <a:stretch/>
        </p:blipFill>
        <p:spPr>
          <a:xfrm>
            <a:off x="128489" y="829995"/>
            <a:ext cx="5273506" cy="2960988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1F7E3021-7E33-48D1-A24F-C5115A4CEEAE}"/>
              </a:ext>
            </a:extLst>
          </p:cNvPr>
          <p:cNvSpPr txBox="1"/>
          <p:nvPr/>
        </p:nvSpPr>
        <p:spPr>
          <a:xfrm>
            <a:off x="6414868" y="1311347"/>
            <a:ext cx="4797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***</a:t>
            </a:r>
            <a:r>
              <a:rPr lang="th-TH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กำหนดช่วงออกตรวจ </a:t>
            </a:r>
            <a:r>
              <a:rPr lang="en-US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:</a:t>
            </a:r>
            <a:r>
              <a:rPr lang="th-TH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 ม.ค. – มี.ค. 63</a:t>
            </a:r>
            <a:r>
              <a:rPr lang="en-US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 </a:t>
            </a:r>
            <a:endParaRPr lang="th-TH" dirty="0">
              <a:solidFill>
                <a:srgbClr val="AF29E7">
                  <a:lumMod val="75000"/>
                </a:srgbClr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123402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>
            <a:extLst>
              <a:ext uri="{FF2B5EF4-FFF2-40B4-BE49-F238E27FC236}">
                <a16:creationId xmlns:a16="http://schemas.microsoft.com/office/drawing/2014/main" id="{91BE0961-BD31-4545-A285-57AE1820F6D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55932"/>
          </a:xfrm>
          <a:prstGeom prst="rect">
            <a:avLst/>
          </a:prstGeom>
          <a:solidFill>
            <a:srgbClr val="FF0066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3600" b="1" spc="0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กิจกรรมตามแผนงานโครงการเครื่องสำอาง ระดับจังหวัด ปี  2563</a:t>
            </a:r>
            <a:endParaRPr lang="th-TH" dirty="0">
              <a:solidFill>
                <a:srgbClr val="FFFFFF"/>
              </a:solidFill>
            </a:endParaRPr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1F7E3021-7E33-48D1-A24F-C5115A4CEEAE}"/>
              </a:ext>
            </a:extLst>
          </p:cNvPr>
          <p:cNvSpPr txBox="1"/>
          <p:nvPr/>
        </p:nvSpPr>
        <p:spPr>
          <a:xfrm>
            <a:off x="6414868" y="1311347"/>
            <a:ext cx="4797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***</a:t>
            </a:r>
            <a:r>
              <a:rPr lang="th-TH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กำหนดการ </a:t>
            </a:r>
            <a:r>
              <a:rPr lang="en-US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:</a:t>
            </a:r>
            <a:r>
              <a:rPr lang="th-TH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 ธ.ค. 62</a:t>
            </a:r>
            <a:r>
              <a:rPr lang="en-US" dirty="0">
                <a:solidFill>
                  <a:srgbClr val="AF29E7">
                    <a:lumMod val="75000"/>
                  </a:srgbClr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 </a:t>
            </a:r>
            <a:endParaRPr lang="th-TH" dirty="0">
              <a:solidFill>
                <a:srgbClr val="AF29E7">
                  <a:lumMod val="75000"/>
                </a:srgbClr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E214107A-99F9-4340-AC79-D75C0478E9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3034" y="2266005"/>
            <a:ext cx="7891976" cy="37608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อบรมให้ความรู้นักเรียนระดับอาชีวศึกษาหรือมัธยมศึกษาตอนปลายประจำจังหวัด จำนวน 100 คน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สิ่งสนับสนุนจากส่วนกลาง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สื่อการอบรม/ เอกสาร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แบบฟอร์มการรายงานและเนื้อหาการประเมิน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ค่าตรวจวิเคราะห์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C6B20AF0-070F-4BFD-B656-BD23748D53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5841" y="329997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3010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F2D4A28C-39B8-475F-8113-276A4932278C}"/>
              </a:ext>
            </a:extLst>
          </p:cNvPr>
          <p:cNvSpPr/>
          <p:nvPr/>
        </p:nvSpPr>
        <p:spPr>
          <a:xfrm>
            <a:off x="0" y="702409"/>
            <a:ext cx="12192000" cy="5684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FFFF"/>
              </a:solidFill>
            </a:endParaRPr>
          </a:p>
        </p:txBody>
      </p:sp>
      <p:pic>
        <p:nvPicPr>
          <p:cNvPr id="4" name="ตัวแทนเนื้อหา 3">
            <a:extLst>
              <a:ext uri="{FF2B5EF4-FFF2-40B4-BE49-F238E27FC236}">
                <a16:creationId xmlns:a16="http://schemas.microsoft.com/office/drawing/2014/main" id="{7C0EA182-90CF-4893-9FA6-4438E98157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4422" t="20790" r="29285" b="9368"/>
          <a:stretch/>
        </p:blipFill>
        <p:spPr>
          <a:xfrm>
            <a:off x="2011679" y="833510"/>
            <a:ext cx="7961122" cy="5553221"/>
          </a:xfrm>
          <a:prstGeom prst="rect">
            <a:avLst/>
          </a:prstGeom>
        </p:spPr>
      </p:pic>
      <p:sp>
        <p:nvSpPr>
          <p:cNvPr id="7" name="ชื่อเรื่อง 1">
            <a:extLst>
              <a:ext uri="{FF2B5EF4-FFF2-40B4-BE49-F238E27FC236}">
                <a16:creationId xmlns:a16="http://schemas.microsoft.com/office/drawing/2014/main" id="{0BD4C37A-BED8-4CE5-BB9B-256FC7746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02409"/>
          </a:xfr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th-TH" sz="3600" b="1" spc="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สถานการณ์ผลิตภัณฑ์ยาที่ปนเปื้อน</a:t>
            </a:r>
            <a:r>
              <a:rPr lang="th-TH" sz="3600" b="1" spc="0" dirty="0" err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สเ</a:t>
            </a:r>
            <a:r>
              <a:rPr lang="th-TH" sz="3600" b="1" spc="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ตี</a:t>
            </a:r>
            <a:r>
              <a:rPr lang="th-TH" sz="3600" b="1" spc="0" dirty="0" err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ยรอยด์</a:t>
            </a:r>
            <a:r>
              <a:rPr lang="th-TH" sz="3600" b="1" spc="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ประเทศไทย ปี 2560 - 2561</a:t>
            </a:r>
            <a:endParaRPr lang="th-TH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256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C6DCF0AF-329A-4CF5-9C96-FEA9FD816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005" y="1061804"/>
            <a:ext cx="4121835" cy="1197537"/>
          </a:xfrm>
          <a:solidFill>
            <a:schemeClr val="bg1"/>
          </a:solidFill>
          <a:ln>
            <a:noFill/>
          </a:ln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th-TH" sz="2000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***</a:t>
            </a:r>
            <a:r>
              <a:rPr lang="th-TH" b="1" u="sng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ตัวชี้วัดย่อย ผลิตภัณฑ์สุขภาพกลุ่มเสี่ยง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th-TH" b="1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ร้อยละ 80 ของผลิตภัณฑ์สมุนไพรกลุ่มเสี่ยงไม่พบการปลอมปน</a:t>
            </a:r>
            <a:r>
              <a:rPr lang="th-TH" b="1" dirty="0" err="1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สเ</a:t>
            </a:r>
            <a:r>
              <a:rPr lang="th-TH" b="1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ตี</a:t>
            </a:r>
            <a:r>
              <a:rPr lang="th-TH" b="1" dirty="0" err="1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ยรอยด์</a:t>
            </a:r>
            <a:endParaRPr lang="th-TH" sz="2000" b="1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th-TH" sz="10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ชื่อเรื่อง 1">
            <a:extLst>
              <a:ext uri="{FF2B5EF4-FFF2-40B4-BE49-F238E27FC236}">
                <a16:creationId xmlns:a16="http://schemas.microsoft.com/office/drawing/2014/main" id="{FF73874F-4162-4829-A97A-853FFF2BD97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559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3200" b="1" spc="0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ตัวชี้วัดและกิจกรรมตามแผนงานโครงการผลิตภัณฑ์สมุนไพร ระดับจังหวัด ปี  2563</a:t>
            </a:r>
            <a:endParaRPr lang="th-TH" sz="4800" dirty="0">
              <a:solidFill>
                <a:srgbClr val="FFFFFF"/>
              </a:solidFill>
            </a:endParaRPr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740EC2DD-9CA5-43F4-8EA6-DF1E07210D7B}"/>
              </a:ext>
            </a:extLst>
          </p:cNvPr>
          <p:cNvSpPr txBox="1"/>
          <p:nvPr/>
        </p:nvSpPr>
        <p:spPr>
          <a:xfrm>
            <a:off x="361073" y="2482329"/>
            <a:ext cx="3873305" cy="34163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AF29E7">
                    <a:lumMod val="7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กลุ่มเป้าหมาย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: ผลิตภัณฑ์สมุนไพรกลุ่มเสี่ยง คือ ผลิตภัณฑ์สมุนไพรที่มีทะเบียนตำรับยา ชนิดรับประทาน ที่พบจากการสุ่มสำรวจในครัวเรือนที่มีผู้สูงอายุ อายุมากกว่า 60 ปีขึ้นไป ที่ป่วยด้วยโรคเรื้อรังได้แก่ </a:t>
            </a:r>
          </a:p>
          <a:p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1) โรคเก๊</a:t>
            </a:r>
            <a:r>
              <a:rPr lang="th-TH" sz="24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าต์</a:t>
            </a:r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	2) โรคไขมัน </a:t>
            </a:r>
          </a:p>
          <a:p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3) เบาหวาน 	4) ความดัน </a:t>
            </a:r>
          </a:p>
          <a:p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5) หอบหืด 	6) ข้อเสื่อม </a:t>
            </a:r>
          </a:p>
          <a:p>
            <a:r>
              <a:rPr lang="th-TH" sz="24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7) โรคไตเรื้อรัง</a:t>
            </a: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8C679138-7ADB-4FC8-AF68-899E7DCAD016}"/>
              </a:ext>
            </a:extLst>
          </p:cNvPr>
          <p:cNvSpPr txBox="1"/>
          <p:nvPr/>
        </p:nvSpPr>
        <p:spPr>
          <a:xfrm>
            <a:off x="4482908" y="1033668"/>
            <a:ext cx="7329268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400" b="1" u="sng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เกณฑ์การคัดเลือกผลิตภัณฑ์สมุนไพรเพื่อตรวจสอบ</a:t>
            </a:r>
            <a:r>
              <a:rPr lang="th-TH" sz="2400" b="1" u="sng" dirty="0" err="1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สเ</a:t>
            </a:r>
            <a:r>
              <a:rPr lang="th-TH" sz="2400" b="1" u="sng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ตี</a:t>
            </a:r>
            <a:r>
              <a:rPr lang="th-TH" sz="2400" b="1" u="sng" dirty="0" err="1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ยรอยด์</a:t>
            </a:r>
            <a:r>
              <a:rPr lang="th-TH" sz="2400" b="1" u="sng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ผลิตภัณฑ์สมุนไพรที่มีจำหน่ายในไทย</a:t>
            </a:r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ทั้งที่ขึ้นทะเบียนและไม่ขึ้นทะเบียนกับ อย. สำหรับผลิตภัณฑ์ที่ขึ้นทะเบียนหมายรวมถึงผลิตภัณฑ์ที่ขึ้นทะเบียนเป็นยาแผนปัจจุบัน ยาแผนโบราณ ที่ระบุสรรพคุณทางการรักษา </a:t>
            </a:r>
          </a:p>
          <a:p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ผลิตภัณฑ์ในรูปแบบรับประทาน</a:t>
            </a:r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เช่น ยาเม็ด ยาแคปซูล ยาผง ยาลูกกลอน ชาชง และยาน้ำ</a:t>
            </a:r>
          </a:p>
          <a:p>
            <a:endParaRPr lang="th-TH" sz="10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000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2400" b="1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เกณฑ์การคัดเลือกตัวอย่างออกจากการเก็บข้อมูล </a:t>
            </a:r>
          </a:p>
          <a:p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ผลิตภัณฑ์สมุนไพรและผลิตภัณฑ์เสริมอาหารที่มีเฉพาะข้อบ่งใช้เพื่อการเสริมความงาม</a:t>
            </a:r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เท่านั้น </a:t>
            </a:r>
          </a:p>
          <a:p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เช่น ใช้บำรุงผิว หรือบำรุงผม</a:t>
            </a:r>
          </a:p>
          <a:p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สมุนไพรรูปแบบวัตถุดิบ</a:t>
            </a:r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เนื่องจากรูปแบบนี้ไม่ต้องขอขึ้นทะเบียนกับสานักงานคณะกรรมการอาหารและยา ตามกฎหมาย และจัดเป็นอาหาร</a:t>
            </a:r>
          </a:p>
          <a:p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sz="2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ผลิตภัณฑ์เสริมอาหารที่มีเฉพาะส่วนประกอบของสารอาหาร (</a:t>
            </a:r>
            <a:r>
              <a:rPr lang="en-US" sz="2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Nutrients)</a:t>
            </a:r>
            <a:r>
              <a:rPr lang="en-US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เนื่องจากเป็นผลิตภัณฑ์ที่มุ่งเน้นในการเสริมสารอาหารหลัก ได้แก่ คาร์โบไฮเดรต โปรตีนและไขมัน หรือสารอาหารรอง เช่น วิตามิน เกลือแร่ ให้แก่ร่างกาย ซึ่งมักมีข้อบ่งใช้เพื่อเสริมสารอาหารโดยตรงในผู้ที่ขาดสารอาหาร</a:t>
            </a:r>
            <a:r>
              <a:rPr lang="th-TH" sz="2000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นั้นๆ</a:t>
            </a:r>
            <a:r>
              <a:rPr lang="th-TH" sz="20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ไม่ใช้ในข้อบ่งใช้เพื่อรักษาหรือบรรเทาโรคอื่น</a:t>
            </a:r>
          </a:p>
        </p:txBody>
      </p:sp>
    </p:spTree>
    <p:extLst>
      <p:ext uri="{BB962C8B-B14F-4D97-AF65-F5344CB8AC3E}">
        <p14:creationId xmlns:p14="http://schemas.microsoft.com/office/powerpoint/2010/main" val="175302676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0A79879-3060-4FC9-9D22-0ED41BD5C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079" y="586933"/>
            <a:ext cx="10058400" cy="904691"/>
          </a:xfrm>
        </p:spPr>
        <p:txBody>
          <a:bodyPr>
            <a:normAutofit fontScale="90000"/>
          </a:bodyPr>
          <a:lstStyle/>
          <a:p>
            <a:pPr algn="ctr"/>
            <a:r>
              <a:rPr lang="th-TH" sz="4400" b="1" spc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แผนกลยุทธ์ และ </a:t>
            </a:r>
            <a:r>
              <a:rPr lang="en-US" sz="4400" b="1" spc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KPI </a:t>
            </a:r>
            <a:r>
              <a:rPr lang="th-TH" sz="4400" b="1" spc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 2563 </a:t>
            </a:r>
            <a:r>
              <a:rPr lang="en-US" sz="4400" b="1" spc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4400" b="1" spc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งานสถานประกอบการเพื่อสุขภาพ</a:t>
            </a:r>
            <a:endParaRPr lang="th-TH" b="1" dirty="0">
              <a:solidFill>
                <a:schemeClr val="tx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   สถานการณ์</a:t>
            </a:r>
          </a:p>
          <a:p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</a:t>
            </a:r>
          </a:p>
        </p:txBody>
      </p:sp>
      <p:graphicFrame>
        <p:nvGraphicFramePr>
          <p:cNvPr id="5" name="แผนภูมิ 4"/>
          <p:cNvGraphicFramePr/>
          <p:nvPr/>
        </p:nvGraphicFramePr>
        <p:xfrm>
          <a:off x="2257425" y="1257300"/>
          <a:ext cx="8022200" cy="5013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627806" y="2112880"/>
            <a:ext cx="1061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N </a:t>
            </a:r>
            <a:r>
              <a:rPr lang="th-TH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= 63</a:t>
            </a:r>
            <a:endParaRPr lang="th-TH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111" r="84444">
                        <a14:foregroundMark x1="12222" y1="36898" x2="12222" y2="36898"/>
                        <a14:foregroundMark x1="21852" y1="32620" x2="21852" y2="32620"/>
                        <a14:foregroundMark x1="31111" y1="27273" x2="31111" y2="27273"/>
                        <a14:foregroundMark x1="30741" y1="38503" x2="30741" y2="38503"/>
                        <a14:foregroundMark x1="74444" y1="35829" x2="74444" y2="35829"/>
                        <a14:foregroundMark x1="72963" y1="38503" x2="79630" y2="39572"/>
                        <a14:foregroundMark x1="60370" y1="55080" x2="59259" y2="93583"/>
                        <a14:foregroundMark x1="55185" y1="53476" x2="51852" y2="93583"/>
                        <a14:foregroundMark x1="31852" y1="29947" x2="31852" y2="29947"/>
                        <a14:foregroundMark x1="31481" y1="26203" x2="31481" y2="26203"/>
                        <a14:foregroundMark x1="31481" y1="24599" x2="31481" y2="24599"/>
                        <a14:foregroundMark x1="31481" y1="37433" x2="31481" y2="37433"/>
                        <a14:backgroundMark x1="24815" y1="33690" x2="24815" y2="336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279" y="2757715"/>
            <a:ext cx="3617281" cy="250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651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5E44943-85FA-4B89-8423-BA735F86B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2029" y="183833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th-TH" sz="4400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แผนกลยุทธ์ และ </a:t>
            </a:r>
            <a:r>
              <a:rPr lang="en-US" sz="4400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KPI </a:t>
            </a:r>
            <a:r>
              <a:rPr lang="th-TH" sz="4400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 2563 </a:t>
            </a:r>
            <a:r>
              <a:rPr lang="en-US" sz="4400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4400" spc="0" dirty="0">
                <a:solidFill>
                  <a:srgbClr val="000000">
                    <a:lumMod val="75000"/>
                    <a:lumOff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งานสถานประกอบการเพื่อสุขภาพ</a:t>
            </a:r>
            <a:endParaRPr lang="th-TH" sz="4400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</p:nvPr>
        </p:nvGraphicFramePr>
        <p:xfrm>
          <a:off x="1503915" y="1663618"/>
          <a:ext cx="9241098" cy="50124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7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1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12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12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18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09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22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626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อันดับ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จำนวนสถานประกอบการเพื่อสุขภาพ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ตรวจประจำปี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(แห่ง)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ไม่ผ่านเกณฑ์มาตรฐาน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538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พ</a:t>
                      </a: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</a:t>
                      </a: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 ๒๕๖๒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(แห่ง)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ยกเลิก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(แห่ง)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จำนวนทั้งหมด   (แห่ง)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จำนวน    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(แห่ง)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ร้อยละ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ฟากท่า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บ้านโคก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ทองแสนขัน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ตรอน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6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น้ำปาด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ท่าปลา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6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7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ลับแล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6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8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พิชัย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6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9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เมือง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16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16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16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18.75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6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20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รวม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30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4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13.33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279348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564458" y="352445"/>
            <a:ext cx="7692334" cy="10985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ข้อเสนอแนะเบื้องต้นจากทีมประเมิน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4"/>
          <p:cNvSpPr txBox="1">
            <a:spLocks/>
          </p:cNvSpPr>
          <p:nvPr/>
        </p:nvSpPr>
        <p:spPr>
          <a:xfrm>
            <a:off x="1714501" y="1600110"/>
            <a:ext cx="9172575" cy="48054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1.เห็นควรใช้สถานที่ด้านหน้าเป็นชุดให้บริการ และควรมีการจัดสัดส่วนให้เพียงพอต่อการบริการที่โซนรับคำขอ มีโซนให้คำปรึกษากรณีมีรายละเอียดมาก เช่น การจัดวางแบบแปลน โดยส่วนให้คำปรึกษาต้องเป็นสัดส่วนแยกเฉพาะไม่รบกวนการปฏิบัติงาน</a:t>
            </a:r>
          </a:p>
          <a:p>
            <a:pPr marL="0" indent="0">
              <a:buFont typeface="Calibri" panose="020F0502020204030204" pitchFamily="34" charset="0"/>
              <a:buNone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มีสิ่งอำนวยความสะดวกสำหรับผู้รับบริการเพื่อสร้างความพึงพอใจต่อผู้รับบริการ เช่น ทีวี จุดบริการน้ำดื่ม มุมตั้งหนังสือ มุม 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internet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มุมเครื่องดื่ม(ตามความเหมาะสม)</a:t>
            </a:r>
          </a:p>
        </p:txBody>
      </p:sp>
    </p:spTree>
    <p:extLst>
      <p:ext uri="{BB962C8B-B14F-4D97-AF65-F5344CB8AC3E}">
        <p14:creationId xmlns:p14="http://schemas.microsoft.com/office/powerpoint/2010/main" val="304955782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1031183" y="260346"/>
            <a:ext cx="7692334" cy="10985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ข้อเสนอแนะเบื้องต้นจากทีมประเมิน(ต่อ)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4"/>
          <p:cNvSpPr txBox="1">
            <a:spLocks/>
          </p:cNvSpPr>
          <p:nvPr/>
        </p:nvSpPr>
        <p:spPr>
          <a:xfrm>
            <a:off x="1271586" y="1358853"/>
            <a:ext cx="10272714" cy="5027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3.บุคคลากรผู้ปฏิบัติพบผู้รับคำขอควรเป็นผู้มีทัศนคติพนักงานบริการที่ดี มีพฤติกรรมบริการ โดยไม่จำเป็นต้องใช้นัดบริการในการรับคำขอ (หลายจังหวัดเป็นลูกจ้าง </a:t>
            </a:r>
            <a:r>
              <a:rPr lang="th-TH" sz="3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วุฒิปวช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th-TH" sz="3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ปวส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.) จัดให้มีบริการประจำศูนย์ผู้ให้คำปรึกษาเบื้องต้น</a:t>
            </a:r>
          </a:p>
          <a:p>
            <a:pPr marL="0" indent="0">
              <a:buFont typeface="Calibri" panose="020F0502020204030204" pitchFamily="34" charset="0"/>
              <a:buNone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เอกสารสำคัญควรแยกส่วนจากผู้ปฏิบัติงานและมีระบบควบคุมการเข้าถึงตามสมควร</a:t>
            </a:r>
          </a:p>
          <a:p>
            <a:pPr marL="0" indent="0">
              <a:buFont typeface="Calibri" panose="020F0502020204030204" pitchFamily="34" charset="0"/>
              <a:buNone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พบมีเครื่อง 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EDC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แต่ยังไม่ได้ใช้งาน เห็นควรนำมาใช้งาน โดยทีมประเมินจะสุ่มไปทำข้อมูลเพิ่มเติมเพื่อวางระบบการใช้งาน ให้ง่ายต่อการปฏิบัติงาน และช่วยลดภาระงานเจ้าหน้าที่</a:t>
            </a:r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376461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1059758" y="395307"/>
            <a:ext cx="7692334" cy="10985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ข้อเสนอแนะเบื้องต้นจากทีมประเมิน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แทนเนื้อหา 4"/>
          <p:cNvSpPr txBox="1">
            <a:spLocks/>
          </p:cNvSpPr>
          <p:nvPr/>
        </p:nvSpPr>
        <p:spPr>
          <a:xfrm>
            <a:off x="1059758" y="1619161"/>
            <a:ext cx="10029825" cy="48054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พบมีเครื่อง 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EDC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แต่ยังไม่ได้ใช้งาน เห็นควรนำมาใช้งาน โดยทีมประเมินจะสุ่มไปทำข้อมูลเพิ่มเติมเพื่อวางระบบการใช้งาน ให้ง่ายต่อการปฏิบัติงาน และช่วยลดภาระงานเจ้าหน้าที่</a:t>
            </a:r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803417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วัตถุ 1">
            <a:extLst>
              <a:ext uri="{FF2B5EF4-FFF2-40B4-BE49-F238E27FC236}">
                <a16:creationId xmlns:a16="http://schemas.microsoft.com/office/drawing/2014/main" id="{5FA2CBDC-A999-42B8-BEFD-5BF7C597B0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422376"/>
              </p:ext>
            </p:extLst>
          </p:nvPr>
        </p:nvGraphicFramePr>
        <p:xfrm>
          <a:off x="6853084" y="137653"/>
          <a:ext cx="5139439" cy="6558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DF" r:id="rId3" imgW="0" imgH="360" progId="FoxitPhantomPDF.Document">
                  <p:embed/>
                </p:oleObj>
              </mc:Choice>
              <mc:Fallback>
                <p:oleObj name="PDF" r:id="rId3" imgW="0" imgH="360" progId="FoxitPhantomPDF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3084" y="137653"/>
                        <a:ext cx="5139439" cy="6558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4DB7F471-3041-431C-98DC-6C2DDAACFCD5}"/>
              </a:ext>
            </a:extLst>
          </p:cNvPr>
          <p:cNvSpPr txBox="1"/>
          <p:nvPr/>
        </p:nvSpPr>
        <p:spPr>
          <a:xfrm>
            <a:off x="983225" y="699981"/>
            <a:ext cx="49947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คู่มือ รพ.สต ติดดาว </a:t>
            </a:r>
          </a:p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ฉบับ </a:t>
            </a:r>
          </a:p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ให้พื้นที่ศึกษา </a:t>
            </a:r>
          </a:p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17 คะแนน</a:t>
            </a:r>
          </a:p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4911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47114" y="492370"/>
            <a:ext cx="11169747" cy="5824024"/>
          </a:xfrm>
        </p:spPr>
        <p:txBody>
          <a:bodyPr>
            <a:noAutofit/>
          </a:bodyPr>
          <a:lstStyle/>
          <a:p>
            <a:r>
              <a:rPr lang="th-TH" sz="54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ภารกิจงานคุ้มครองผู้บริโภค  </a:t>
            </a:r>
          </a:p>
          <a:p>
            <a:r>
              <a:rPr lang="th-TH" sz="4400" dirty="0">
                <a:latin typeface="Cordia New" panose="020B0304020202020204" pitchFamily="34" charset="-34"/>
                <a:cs typeface="Cordia New" panose="020B0304020202020204" pitchFamily="34" charset="-34"/>
              </a:rPr>
              <a:t>- การคุ้มครองผู้บริโภคด้านยา ด้านอาหาร ด้าน เครื่องสำอาง ด้านวัตถุ      </a:t>
            </a:r>
          </a:p>
          <a:p>
            <a:pPr marL="0" indent="0">
              <a:buNone/>
            </a:pPr>
            <a:r>
              <a:rPr lang="th-TH" sz="4400" dirty="0">
                <a:latin typeface="Cordia New" panose="020B0304020202020204" pitchFamily="34" charset="-34"/>
                <a:cs typeface="Cordia New" panose="020B0304020202020204" pitchFamily="34" charset="-34"/>
              </a:rPr>
              <a:t>       เสพติด ด้านวัตถุอันตราย ด้านเครื่องมือแพทย์  </a:t>
            </a:r>
          </a:p>
          <a:p>
            <a:r>
              <a:rPr lang="th-TH" sz="4400" dirty="0">
                <a:latin typeface="Cordia New" panose="020B0304020202020204" pitchFamily="34" charset="-34"/>
                <a:cs typeface="Cordia New" panose="020B0304020202020204" pitchFamily="34" charset="-34"/>
              </a:rPr>
              <a:t>- สร้างการมีส่วนร่วมของหน่วยงานทุกภาคส่วน  </a:t>
            </a:r>
          </a:p>
          <a:p>
            <a:r>
              <a:rPr lang="th-TH" sz="4400" dirty="0">
                <a:latin typeface="Cordia New" panose="020B0304020202020204" pitchFamily="34" charset="-34"/>
                <a:cs typeface="Cordia New" panose="020B0304020202020204" pitchFamily="34" charset="-34"/>
              </a:rPr>
              <a:t>- ควบคุม กำกับมาตรฐานงานคุ้มครองผู้บริโภค ตามมาตรฐานทุกด้าน  </a:t>
            </a:r>
          </a:p>
          <a:p>
            <a:r>
              <a:rPr lang="th-TH" sz="4400" dirty="0">
                <a:latin typeface="Cordia New" panose="020B0304020202020204" pitchFamily="34" charset="-34"/>
                <a:cs typeface="Cordia New" panose="020B0304020202020204" pitchFamily="34" charset="-34"/>
              </a:rPr>
              <a:t>- ศึกษา วิจัย นวัตกรรมและพัฒนาองค์ความรู้ด้าน คุ้มครองผู้บริโภค  </a:t>
            </a:r>
          </a:p>
          <a:p>
            <a:r>
              <a:rPr lang="th-TH" sz="4400" dirty="0">
                <a:latin typeface="Cordia New" panose="020B0304020202020204" pitchFamily="34" charset="-34"/>
                <a:cs typeface="Cordia New" panose="020B0304020202020204" pitchFamily="34" charset="-34"/>
              </a:rPr>
              <a:t>- วิเคราะห์และสังเคราะห์ข้อมูลเพื่อนำมากำหนดนโยบาย             </a:t>
            </a:r>
          </a:p>
        </p:txBody>
      </p:sp>
    </p:spTree>
    <p:extLst>
      <p:ext uri="{BB962C8B-B14F-4D97-AF65-F5344CB8AC3E}">
        <p14:creationId xmlns:p14="http://schemas.microsoft.com/office/powerpoint/2010/main" val="167531737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35F88866-D49F-4349-97E6-F871895192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42" t="22079" r="23307" b="12545"/>
          <a:stretch/>
        </p:blipFill>
        <p:spPr>
          <a:xfrm>
            <a:off x="442452" y="169854"/>
            <a:ext cx="11454580" cy="6610776"/>
          </a:xfrm>
          <a:prstGeom prst="rect">
            <a:avLst/>
          </a:prstGeom>
        </p:spPr>
      </p:pic>
      <p:sp>
        <p:nvSpPr>
          <p:cNvPr id="3" name="ดาว: 5 แฉก 2">
            <a:extLst>
              <a:ext uri="{FF2B5EF4-FFF2-40B4-BE49-F238E27FC236}">
                <a16:creationId xmlns:a16="http://schemas.microsoft.com/office/drawing/2014/main" id="{8A237E9C-EC91-4EE5-9C70-51B5A18D3848}"/>
              </a:ext>
            </a:extLst>
          </p:cNvPr>
          <p:cNvSpPr/>
          <p:nvPr/>
        </p:nvSpPr>
        <p:spPr>
          <a:xfrm>
            <a:off x="10795817" y="2802195"/>
            <a:ext cx="245807" cy="25563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ดาว: 5 แฉก 3">
            <a:extLst>
              <a:ext uri="{FF2B5EF4-FFF2-40B4-BE49-F238E27FC236}">
                <a16:creationId xmlns:a16="http://schemas.microsoft.com/office/drawing/2014/main" id="{2ACC949C-9F87-428C-92A5-728492D51391}"/>
              </a:ext>
            </a:extLst>
          </p:cNvPr>
          <p:cNvSpPr/>
          <p:nvPr/>
        </p:nvSpPr>
        <p:spPr>
          <a:xfrm>
            <a:off x="10795817" y="3711678"/>
            <a:ext cx="245807" cy="25563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48045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6A538356-79D3-4065-AE59-18D6F90ACB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65" t="29390" r="23065" b="7240"/>
          <a:stretch/>
        </p:blipFill>
        <p:spPr>
          <a:xfrm>
            <a:off x="172064" y="-130683"/>
            <a:ext cx="11847871" cy="6490101"/>
          </a:xfrm>
          <a:prstGeom prst="rect">
            <a:avLst/>
          </a:prstGeom>
        </p:spPr>
      </p:pic>
      <p:sp>
        <p:nvSpPr>
          <p:cNvPr id="3" name="ดาว: 5 แฉก 2">
            <a:extLst>
              <a:ext uri="{FF2B5EF4-FFF2-40B4-BE49-F238E27FC236}">
                <a16:creationId xmlns:a16="http://schemas.microsoft.com/office/drawing/2014/main" id="{9B16E035-C781-4FBB-9D23-B9B0C87671ED}"/>
              </a:ext>
            </a:extLst>
          </p:cNvPr>
          <p:cNvSpPr/>
          <p:nvPr/>
        </p:nvSpPr>
        <p:spPr>
          <a:xfrm>
            <a:off x="8003456" y="3603523"/>
            <a:ext cx="245807" cy="25563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วงเล็บปีกกาซ้าย 3">
            <a:extLst>
              <a:ext uri="{FF2B5EF4-FFF2-40B4-BE49-F238E27FC236}">
                <a16:creationId xmlns:a16="http://schemas.microsoft.com/office/drawing/2014/main" id="{E63E0DF1-C279-4E94-B2D4-A9BEB39BC684}"/>
              </a:ext>
            </a:extLst>
          </p:cNvPr>
          <p:cNvSpPr/>
          <p:nvPr/>
        </p:nvSpPr>
        <p:spPr>
          <a:xfrm>
            <a:off x="8249263" y="2477729"/>
            <a:ext cx="117987" cy="3234813"/>
          </a:xfrm>
          <a:prstGeom prst="leftBrac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ดาว: 5 แฉก 4">
            <a:extLst>
              <a:ext uri="{FF2B5EF4-FFF2-40B4-BE49-F238E27FC236}">
                <a16:creationId xmlns:a16="http://schemas.microsoft.com/office/drawing/2014/main" id="{298FE288-8E21-4946-80D5-4BEA16ABE9BB}"/>
              </a:ext>
            </a:extLst>
          </p:cNvPr>
          <p:cNvSpPr/>
          <p:nvPr/>
        </p:nvSpPr>
        <p:spPr>
          <a:xfrm>
            <a:off x="10820398" y="3731342"/>
            <a:ext cx="245807" cy="25563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ลูกศร: ลง 5">
            <a:extLst>
              <a:ext uri="{FF2B5EF4-FFF2-40B4-BE49-F238E27FC236}">
                <a16:creationId xmlns:a16="http://schemas.microsoft.com/office/drawing/2014/main" id="{A1894084-962B-495F-BC9E-33D67E68AC79}"/>
              </a:ext>
            </a:extLst>
          </p:cNvPr>
          <p:cNvSpPr/>
          <p:nvPr/>
        </p:nvSpPr>
        <p:spPr>
          <a:xfrm>
            <a:off x="10518055" y="4095135"/>
            <a:ext cx="850492" cy="143551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4C5F20D6-97F9-4AFA-B4B2-BFF8B9145763}"/>
              </a:ext>
            </a:extLst>
          </p:cNvPr>
          <p:cNvSpPr txBox="1"/>
          <p:nvPr/>
        </p:nvSpPr>
        <p:spPr>
          <a:xfrm>
            <a:off x="9283582" y="5530645"/>
            <a:ext cx="246894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dirty="0"/>
              <a:t>แบบประเมินการสุ่มตรวจ</a:t>
            </a:r>
          </a:p>
        </p:txBody>
      </p:sp>
    </p:spTree>
    <p:extLst>
      <p:ext uri="{BB962C8B-B14F-4D97-AF65-F5344CB8AC3E}">
        <p14:creationId xmlns:p14="http://schemas.microsoft.com/office/powerpoint/2010/main" val="236305155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DB4361EB-6D80-4002-BA5F-1C13CAE63E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162" t="27527" r="22984" b="7670"/>
          <a:stretch/>
        </p:blipFill>
        <p:spPr>
          <a:xfrm>
            <a:off x="275303" y="101994"/>
            <a:ext cx="11641394" cy="6629433"/>
          </a:xfrm>
          <a:prstGeom prst="rect">
            <a:avLst/>
          </a:prstGeom>
        </p:spPr>
      </p:pic>
      <p:sp>
        <p:nvSpPr>
          <p:cNvPr id="3" name="ดาว: 5 แฉก 2">
            <a:extLst>
              <a:ext uri="{FF2B5EF4-FFF2-40B4-BE49-F238E27FC236}">
                <a16:creationId xmlns:a16="http://schemas.microsoft.com/office/drawing/2014/main" id="{FE9E0FC4-2183-47DF-A7EE-B52395AA6574}"/>
              </a:ext>
            </a:extLst>
          </p:cNvPr>
          <p:cNvSpPr/>
          <p:nvPr/>
        </p:nvSpPr>
        <p:spPr>
          <a:xfrm>
            <a:off x="3613352" y="3534697"/>
            <a:ext cx="245807" cy="25563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ดาว: 5 แฉก 3">
            <a:extLst>
              <a:ext uri="{FF2B5EF4-FFF2-40B4-BE49-F238E27FC236}">
                <a16:creationId xmlns:a16="http://schemas.microsoft.com/office/drawing/2014/main" id="{7DD1E390-C9C4-4311-93F0-D12C25823439}"/>
              </a:ext>
            </a:extLst>
          </p:cNvPr>
          <p:cNvSpPr/>
          <p:nvPr/>
        </p:nvSpPr>
        <p:spPr>
          <a:xfrm>
            <a:off x="8264010" y="3057833"/>
            <a:ext cx="245807" cy="255638"/>
          </a:xfrm>
          <a:prstGeom prst="star5">
            <a:avLst>
              <a:gd name="adj" fmla="val 15619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ดาว: 5 แฉก 5">
            <a:extLst>
              <a:ext uri="{FF2B5EF4-FFF2-40B4-BE49-F238E27FC236}">
                <a16:creationId xmlns:a16="http://schemas.microsoft.com/office/drawing/2014/main" id="{B576AD8D-4578-42BA-AA66-0CB9D1502E18}"/>
              </a:ext>
            </a:extLst>
          </p:cNvPr>
          <p:cNvSpPr/>
          <p:nvPr/>
        </p:nvSpPr>
        <p:spPr>
          <a:xfrm>
            <a:off x="8264008" y="3746092"/>
            <a:ext cx="245807" cy="255638"/>
          </a:xfrm>
          <a:prstGeom prst="star5">
            <a:avLst>
              <a:gd name="adj" fmla="val 15619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ดาว: 5 แฉก 6">
            <a:extLst>
              <a:ext uri="{FF2B5EF4-FFF2-40B4-BE49-F238E27FC236}">
                <a16:creationId xmlns:a16="http://schemas.microsoft.com/office/drawing/2014/main" id="{1B8BD2F1-4D71-4211-A4BF-4C96D8CF05B7}"/>
              </a:ext>
            </a:extLst>
          </p:cNvPr>
          <p:cNvSpPr/>
          <p:nvPr/>
        </p:nvSpPr>
        <p:spPr>
          <a:xfrm>
            <a:off x="8264009" y="3416711"/>
            <a:ext cx="245807" cy="255638"/>
          </a:xfrm>
          <a:prstGeom prst="star5">
            <a:avLst>
              <a:gd name="adj" fmla="val 15619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ดาว: 5 แฉก 7">
            <a:extLst>
              <a:ext uri="{FF2B5EF4-FFF2-40B4-BE49-F238E27FC236}">
                <a16:creationId xmlns:a16="http://schemas.microsoft.com/office/drawing/2014/main" id="{CD81890F-10D6-49E0-911A-C8EFA60B2878}"/>
              </a:ext>
            </a:extLst>
          </p:cNvPr>
          <p:cNvSpPr/>
          <p:nvPr/>
        </p:nvSpPr>
        <p:spPr>
          <a:xfrm>
            <a:off x="3613352" y="3033252"/>
            <a:ext cx="245807" cy="255638"/>
          </a:xfrm>
          <a:prstGeom prst="star5">
            <a:avLst>
              <a:gd name="adj" fmla="val 15619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586828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4092642B-1166-4D5B-8366-687EEADE493D}"/>
              </a:ext>
            </a:extLst>
          </p:cNvPr>
          <p:cNvSpPr/>
          <p:nvPr/>
        </p:nvSpPr>
        <p:spPr>
          <a:xfrm>
            <a:off x="490567" y="1345012"/>
            <a:ext cx="8674169" cy="48013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8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การออกนิเทศติดตาม </a:t>
            </a:r>
          </a:p>
          <a:p>
            <a:pPr algn="ctr"/>
            <a:r>
              <a:rPr lang="th-TH" sz="8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และชี้แจงการลงพื้นที่</a:t>
            </a:r>
          </a:p>
          <a:p>
            <a:pPr algn="ctr"/>
            <a:r>
              <a:rPr lang="th-TH" sz="8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เพื่อเยี่ยมสำรวจปัญหาร่วมกัน</a:t>
            </a:r>
          </a:p>
          <a:p>
            <a:pPr algn="ctr"/>
            <a:endParaRPr lang="th-TH" sz="6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21449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BA6DDE1-7A33-429B-B72C-38C0E1694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89316"/>
            <a:ext cx="12192000" cy="1237957"/>
          </a:xfrm>
          <a:solidFill>
            <a:schemeClr val="accent3">
              <a:lumMod val="75000"/>
            </a:schemeClr>
          </a:solidFill>
        </p:spPr>
        <p:txBody>
          <a:bodyPr anchor="ctr">
            <a:normAutofit/>
          </a:bodyPr>
          <a:lstStyle/>
          <a:p>
            <a:pPr algn="ctr"/>
            <a:r>
              <a:rPr lang="th-TH" sz="6000" spc="-50" dirty="0">
                <a:solidFill>
                  <a:schemeClr val="bg1"/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rPr>
              <a:t>4. แลกเปลี่ยนความคิดเห็น</a:t>
            </a:r>
            <a:endParaRPr lang="th-TH" sz="3600" dirty="0">
              <a:solidFill>
                <a:schemeClr val="bg1"/>
              </a:solidFill>
            </a:endParaRPr>
          </a:p>
        </p:txBody>
      </p: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BFBF3DBA-598D-442B-8937-27A3F0973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120" y="2251818"/>
            <a:ext cx="62769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40320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9FE4BD3-7BF6-4992-A532-96F4A6D0B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17001">
            <a:off x="2076311" y="621990"/>
            <a:ext cx="5866672" cy="584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56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BA6DDE1-7A33-429B-B72C-38C0E1694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79138"/>
            <a:ext cx="12192000" cy="2803432"/>
          </a:xfrm>
          <a:solidFill>
            <a:schemeClr val="accent3">
              <a:lumMod val="75000"/>
            </a:schemeClr>
          </a:solidFill>
          <a:ln w="76200">
            <a:noFill/>
            <a:prstDash val="sysDash"/>
          </a:ln>
        </p:spPr>
        <p:txBody>
          <a:bodyPr anchor="ctr">
            <a:normAutofit/>
          </a:bodyPr>
          <a:lstStyle/>
          <a:p>
            <a:pPr algn="ctr"/>
            <a:r>
              <a:rPr lang="th-TH" sz="6000" spc="-50" dirty="0">
                <a:solidFill>
                  <a:schemeClr val="bg1"/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rPr>
              <a:t>สรุปผลงานตัวชี้วัด </a:t>
            </a:r>
            <a:r>
              <a:rPr lang="en-US" sz="6000" spc="-50" dirty="0">
                <a:solidFill>
                  <a:schemeClr val="bg1"/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rPr>
              <a:t>MOU </a:t>
            </a:r>
            <a:r>
              <a:rPr lang="th-TH" sz="6000" spc="-50" dirty="0">
                <a:solidFill>
                  <a:schemeClr val="bg1"/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rPr>
              <a:t>ปี 2562</a:t>
            </a:r>
            <a:endParaRPr lang="th-TH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792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232" y="78659"/>
            <a:ext cx="10520516" cy="659640"/>
          </a:xfrm>
        </p:spPr>
        <p:txBody>
          <a:bodyPr>
            <a:normAutofit/>
          </a:bodyPr>
          <a:lstStyle/>
          <a:p>
            <a:pPr algn="ct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จำนวนร้านชำและสถานประกอบการในความรับผิดชอบ รายอำเภอ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521457"/>
              </p:ext>
            </p:extLst>
          </p:nvPr>
        </p:nvGraphicFramePr>
        <p:xfrm>
          <a:off x="308024" y="806405"/>
          <a:ext cx="11607806" cy="560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1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0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15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15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29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143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9215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83837"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ประเภท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อ.เมืองอุตรดิตถ์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อ.บ้านโคก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อ.ฟากท่า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อ.น้ำปาด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อ.ท่าปลา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อ.ลับแล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อ.พิชัย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24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อ.ต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รอน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อ.ทอง</a:t>
                      </a:r>
                    </a:p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แสนขัน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(แห่ง)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581">
                <a:tc v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ในเขต</a:t>
                      </a:r>
                    </a:p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เทศบาล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นอกเขตเทศบาล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3581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ร้านชำ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400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2,508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581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สถานพยาบาลเอกชน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39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7810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สถานที่ผลิตอาหาร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46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3581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ร้านขายยา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3581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</a:t>
                      </a:r>
                      <a:r>
                        <a:rPr lang="en-US" sz="2400" u="none" strike="noStrike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สถานที่ผลิตยา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3581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สถานีวิทยุ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576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สถานที่ผลิต/นำเข้าเครื่องสำอาง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3581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สถานประกอบการเพื่อสุขภาพ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3581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ด่านชายแดน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3581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421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566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199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3,091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966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5303"/>
            <a:ext cx="10058400" cy="800139"/>
          </a:xfrm>
        </p:spPr>
        <p:txBody>
          <a:bodyPr>
            <a:normAutofit fontScale="90000"/>
          </a:bodyPr>
          <a:lstStyle/>
          <a:p>
            <a:pPr algn="ctr"/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ผลงานตามตัวชี้วัด </a:t>
            </a:r>
            <a:r>
              <a:rPr lang="en-US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MOU </a:t>
            </a:r>
            <a:r>
              <a:rPr lang="th-TH" sz="4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อำเภอ ปีงบประมาณ 2562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84903" y="1262255"/>
          <a:ext cx="10412362" cy="5011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5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8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8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0746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 </a:t>
                      </a:r>
                      <a:r>
                        <a:rPr lang="en-US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MOU </a:t>
                      </a:r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</a:p>
                  </a:txBody>
                  <a:tcPr>
                    <a:solidFill>
                      <a:srgbClr val="CC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ผลงาน</a:t>
                      </a:r>
                    </a:p>
                  </a:txBody>
                  <a:tcPr>
                    <a:solidFill>
                      <a:srgbClr val="FF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2839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ระดับความสำเร็จของการขับเคลื่อนส่งเสริมการใช้วัตถุดิบปลอดภัยในพื้นที่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5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</a:t>
                      </a:r>
                      <a:r>
                        <a:rPr lang="th-TH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  <a:p>
                      <a:pPr algn="ctr"/>
                      <a:r>
                        <a:rPr lang="en-US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99)</a:t>
                      </a:r>
                      <a:endParaRPr lang="th-TH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2839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โรงเรียน อย.น้อย ระดับดีเยี่ยมในพื้นที่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เพิ่มขึ้นร้อยละ 5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</a:t>
                      </a:r>
                      <a:r>
                        <a:rPr lang="th-TH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  <a:p>
                      <a:pPr algn="ctr"/>
                      <a:r>
                        <a:rPr lang="en-US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12)</a:t>
                      </a:r>
                      <a:endParaRPr lang="th-TH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9354">
                <a:tc>
                  <a:txBody>
                    <a:bodyPr/>
                    <a:lstStyle/>
                    <a:p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ระดับความสำเร็จของการพัฒนาสถานที่ผลิตเครื่องสำอาง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5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3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2839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ระดับความสำเร็จของการพัฒนาร้านชำปลอดยาปฏิชีวนะ ยา</a:t>
                      </a:r>
                      <a:r>
                        <a:rPr lang="th-TH" sz="240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สเ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ตี</a:t>
                      </a:r>
                      <a:r>
                        <a:rPr lang="th-TH" sz="240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ยรอยด์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และยา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NSAIDs</a:t>
                      </a:r>
                      <a:endParaRPr lang="th-TH" sz="240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 5</a:t>
                      </a:r>
                    </a:p>
                    <a:p>
                      <a:pPr algn="ctr"/>
                      <a:endParaRPr lang="th-TH" sz="2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</a:t>
                      </a:r>
                      <a:r>
                        <a:rPr lang="th-TH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  <a:p>
                      <a:pPr algn="ctr"/>
                      <a:r>
                        <a:rPr lang="en-US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มีการแก้ไขปัญหา</a:t>
                      </a:r>
                      <a:r>
                        <a:rPr lang="en-US" sz="240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2839">
                <a:tc>
                  <a:txBody>
                    <a:bodyPr/>
                    <a:lstStyle/>
                    <a:p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</a:t>
                      </a:r>
                      <a:r>
                        <a:rPr lang="th-TH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ร้อยละของโรงพยาบาลที่ผ่าน 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RDU</a:t>
                      </a:r>
                      <a:endParaRPr lang="th-TH" sz="2400" baseline="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ขั้นที่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</a:p>
                    <a:p>
                      <a:pPr algn="ctr"/>
                      <a:r>
                        <a:rPr lang="th-TH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ขั้นที่ 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 </a:t>
                      </a:r>
                      <a:r>
                        <a:rPr lang="th-TH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</a:t>
                      </a:r>
                      <a:endParaRPr lang="th-TH" sz="2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ขั้นที่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</a:p>
                    <a:p>
                      <a:pPr algn="ctr"/>
                      <a:r>
                        <a:rPr lang="th-TH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ขั้นที่ 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 </a:t>
                      </a:r>
                      <a:r>
                        <a:rPr lang="th-TH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 </a:t>
                      </a: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33</a:t>
                      </a:r>
                      <a:endParaRPr lang="th-TH" sz="24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5822433"/>
      </p:ext>
    </p:extLst>
  </p:cSld>
  <p:clrMapOvr>
    <a:masterClrMapping/>
  </p:clrMapOvr>
</p:sld>
</file>

<file path=ppt/theme/theme1.xml><?xml version="1.0" encoding="utf-8"?>
<a:theme xmlns:a="http://schemas.openxmlformats.org/drawingml/2006/main" name="เหลี่ยมเพชร">
  <a:themeElements>
    <a:clrScheme name="เหลี่ยมเพชร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เหลี่ยมเพชร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หลี่ยมเพชร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371</TotalTime>
  <Words>4597</Words>
  <Application>Microsoft Office PowerPoint</Application>
  <PresentationFormat>แบบจอกว้าง</PresentationFormat>
  <Paragraphs>802</Paragraphs>
  <Slides>65</Slides>
  <Notes>3</Notes>
  <HiddenSlides>0</HiddenSlides>
  <MMClips>0</MMClips>
  <ScaleCrop>false</ScaleCrop>
  <HeadingPairs>
    <vt:vector size="8" baseType="variant">
      <vt:variant>
        <vt:lpstr>ฟอนต์ที่ถูกใช้</vt:lpstr>
      </vt:variant>
      <vt:variant>
        <vt:i4>9</vt:i4>
      </vt:variant>
      <vt:variant>
        <vt:lpstr>ธีม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ชื่อเรื่องสไลด์</vt:lpstr>
      </vt:variant>
      <vt:variant>
        <vt:i4>65</vt:i4>
      </vt:variant>
    </vt:vector>
  </HeadingPairs>
  <TitlesOfParts>
    <vt:vector size="76" baseType="lpstr">
      <vt:lpstr>Arial</vt:lpstr>
      <vt:lpstr>Calibri</vt:lpstr>
      <vt:lpstr>Cordia New</vt:lpstr>
      <vt:lpstr>FreesiaUPC</vt:lpstr>
      <vt:lpstr>TH SarabunIT๙</vt:lpstr>
      <vt:lpstr>TH SarabunPSK</vt:lpstr>
      <vt:lpstr>Trebuchet MS</vt:lpstr>
      <vt:lpstr>Wingdings</vt:lpstr>
      <vt:lpstr>Wingdings 3</vt:lpstr>
      <vt:lpstr>เหลี่ยมเพชร</vt:lpstr>
      <vt:lpstr>Foxit PhantomPDF Document</vt:lpstr>
      <vt:lpstr>งานนำเสนอ PowerPoint</vt:lpstr>
      <vt:lpstr>ประชุมชี้แจง แผนยุทธศาสตร์  และ KPI ปี 2563</vt:lpstr>
      <vt:lpstr>ประเด็น</vt:lpstr>
      <vt:lpstr>ข้อมูลผู้รับผู้zzผิดชอบงาน คภส. ระดับอำเภอ (สสอ.) ปี 2563</vt:lpstr>
      <vt:lpstr>เนื้อหา </vt:lpstr>
      <vt:lpstr>งานนำเสนอ PowerPoint</vt:lpstr>
      <vt:lpstr>งานนำเสนอ PowerPoint</vt:lpstr>
      <vt:lpstr>จำนวนร้านชำและสถานประกอบการในความรับผิดชอบ รายอำเภอ</vt:lpstr>
      <vt:lpstr>ผลงานตามตัวชี้วัด MOU อำเภอ ปีงบประมาณ 2562 </vt:lpstr>
      <vt:lpstr>สรุปประเด็นปัญหางานคุ้มครองผู้บริโภค ปี 2562</vt:lpstr>
      <vt:lpstr>1. สถานพยาบาลไม่ผ่านเกณฑ์มาตรฐาน</vt:lpstr>
      <vt:lpstr>งานนำเสนอ PowerPoint</vt:lpstr>
      <vt:lpstr>2. ร้านชำจำหน่ายยาอันตราย ได้แก่ยาปฏิชีวนะ ยาแก้ปวดกลุ่ม NSAID </vt:lpstr>
      <vt:lpstr>3. Service plan: RDU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แผนกลยุทธ์ และ KPI ปี  2563 กลุ่มงานคุ้มครองผู้บริโภคและเภสัชสาธารณสุข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MOU ระดับความสำเร็จของการขับเคลื่อนอาหาร(วัตถุดิบ)ปลอดภัยในพื้นที่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 RDU community  </vt:lpstr>
      <vt:lpstr>งานนำเสนอ PowerPoint</vt:lpstr>
      <vt:lpstr>แผนกลยุทธ์ และ KPI ปี  2563 : งานยาและวัตถุเสพติด</vt:lpstr>
      <vt:lpstr>กิจกรรมปี  2563 : การพัฒนามาตรฐานร้านยา</vt:lpstr>
      <vt:lpstr>งานนำเสนอ PowerPoint</vt:lpstr>
      <vt:lpstr>ข้อมูลสถานประกอบการด้านยาในแต่ละประเภทจำแนกรายอำเภอ</vt:lpstr>
      <vt:lpstr>กิจกรรมปี 2563 : สร้างความรอบรู้ในเรื่องกัญชาทางการแพทย์ให้แก่ประชาชน</vt:lpstr>
      <vt:lpstr> ข้อบังคับตามกฎหมาย ปี  2563 : เครื่องสำอาง วัตถุอันตราย และผลิตภัณฑ์สมุนไพร  </vt:lpstr>
      <vt:lpstr>แผนงานโครงการ ปี  2563 : เครื่องสำอาง และผลิตภัณฑ์สมุนไพร</vt:lpstr>
      <vt:lpstr>สถานการณ์เครื่องสำอางประเทศไทย ปี 2562</vt:lpstr>
      <vt:lpstr>ตัวชี้วัดเครื่องสำอางระดับจังหวัด ปี  2563</vt:lpstr>
      <vt:lpstr>งานนำเสนอ PowerPoint</vt:lpstr>
      <vt:lpstr>งานนำเสนอ PowerPoint</vt:lpstr>
      <vt:lpstr>สถานการณ์ผลิตภัณฑ์ยาที่ปนเปื้อนสเตียรอยด์ ประเทศไทย ปี 2560 - 2561</vt:lpstr>
      <vt:lpstr>งานนำเสนอ PowerPoint</vt:lpstr>
      <vt:lpstr>แผนกลยุทธ์ และ KPI ปี  2563 : งานสถานประกอบการเพื่อสุขภาพ</vt:lpstr>
      <vt:lpstr>แผนกลยุทธ์ และ KPI ปี  2563 : งานสถานประกอบการเพื่อสุขภาพ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รพ.อาหารปลอดภัย โรงอาหาร</dc:title>
  <dc:creator>Administrator</dc:creator>
  <cp:lastModifiedBy>Administrator</cp:lastModifiedBy>
  <cp:revision>25</cp:revision>
  <dcterms:created xsi:type="dcterms:W3CDTF">2019-03-27T03:13:54Z</dcterms:created>
  <dcterms:modified xsi:type="dcterms:W3CDTF">2020-01-14T07:23:55Z</dcterms:modified>
</cp:coreProperties>
</file>