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31"/>
  </p:notesMasterIdLst>
  <p:sldIdLst>
    <p:sldId id="256" r:id="rId2"/>
    <p:sldId id="356" r:id="rId3"/>
    <p:sldId id="365" r:id="rId4"/>
    <p:sldId id="346" r:id="rId5"/>
    <p:sldId id="347" r:id="rId6"/>
    <p:sldId id="311" r:id="rId7"/>
    <p:sldId id="312" r:id="rId8"/>
    <p:sldId id="324" r:id="rId9"/>
    <p:sldId id="317" r:id="rId10"/>
    <p:sldId id="265" r:id="rId11"/>
    <p:sldId id="283" r:id="rId12"/>
    <p:sldId id="340" r:id="rId13"/>
    <p:sldId id="341" r:id="rId14"/>
    <p:sldId id="361" r:id="rId15"/>
    <p:sldId id="344" r:id="rId16"/>
    <p:sldId id="322" r:id="rId17"/>
    <p:sldId id="330" r:id="rId18"/>
    <p:sldId id="363" r:id="rId19"/>
    <p:sldId id="364" r:id="rId20"/>
    <p:sldId id="271" r:id="rId21"/>
    <p:sldId id="366" r:id="rId22"/>
    <p:sldId id="336" r:id="rId23"/>
    <p:sldId id="338" r:id="rId24"/>
    <p:sldId id="351" r:id="rId25"/>
    <p:sldId id="267" r:id="rId26"/>
    <p:sldId id="319" r:id="rId27"/>
    <p:sldId id="362" r:id="rId28"/>
    <p:sldId id="261" r:id="rId29"/>
    <p:sldId id="268" r:id="rId30"/>
  </p:sldIdLst>
  <p:sldSz cx="9144000" cy="6858000" type="screen4x3"/>
  <p:notesSz cx="7099300" cy="10234613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CCFF"/>
    <a:srgbClr val="FFCCCC"/>
    <a:srgbClr val="FF00FF"/>
    <a:srgbClr val="FFFF6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660"/>
  </p:normalViewPr>
  <p:slideViewPr>
    <p:cSldViewPr>
      <p:cViewPr>
        <p:scale>
          <a:sx n="75" d="100"/>
          <a:sy n="75" d="100"/>
        </p:scale>
        <p:origin x="-116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619;&#3634;&#3618;&#3591;&#3634;&#3609;&#3611;&#3619;&#3632;&#3592;&#3635;&#3611;&#3637;&#3591;&#3610;&#3611;&#3619;&#3632;&#3617;&#3634;&#3603;_&#3611;&#3600;&#3617;&#3616;&#3641;&#3617;&#3636;\&#3651;&#3594;&#3657;&#3626;&#3656;&#3591;&#3614;&#3637;&#3656;&#3648;&#3605;&#3637;&#3618;&#3591;\&#3619;&#3634;&#3618;&#3591;&#3634;&#3609;&#3611;&#3619;&#3632;&#3592;&#3635;&#3611;&#3637;_&#3611;&#3600;&#3617;&#3616;&#3641;&#3617;&#3636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1"/>
              <c:layout>
                <c:manualLayout>
                  <c:x val="5.27777777777777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222222222222223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000000000000102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[ส่งงานเฮียปีงบ62.xlsx]มุลค่าเบิกยา!$E$17:$I$17</c:f>
              <c:numCache>
                <c:formatCode>_(* #,##0.00_);_(* \(#,##0.00\);_(* "-"??_);_(@_)</c:formatCode>
                <c:ptCount val="5"/>
                <c:pt idx="0">
                  <c:v>264438.52</c:v>
                </c:pt>
                <c:pt idx="1">
                  <c:v>259960</c:v>
                </c:pt>
                <c:pt idx="2">
                  <c:v>130671.2</c:v>
                </c:pt>
                <c:pt idx="3" formatCode="#,##0.00">
                  <c:v>143053</c:v>
                </c:pt>
                <c:pt idx="4">
                  <c:v>133199.79999999999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85049344"/>
        <c:axId val="85050880"/>
        <c:axId val="0"/>
      </c:bar3DChart>
      <c:catAx>
        <c:axId val="85049344"/>
        <c:scaling>
          <c:orientation val="minMax"/>
        </c:scaling>
        <c:delete val="1"/>
        <c:axPos val="b"/>
        <c:majorTickMark val="none"/>
        <c:minorTickMark val="none"/>
        <c:tickLblPos val="nextTo"/>
        <c:crossAx val="85050880"/>
        <c:crosses val="autoZero"/>
        <c:auto val="1"/>
        <c:lblAlgn val="ctr"/>
        <c:lblOffset val="100"/>
        <c:noMultiLvlLbl val="0"/>
      </c:catAx>
      <c:valAx>
        <c:axId val="85050880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none"/>
        <c:minorTickMark val="none"/>
        <c:tickLblPos val="nextTo"/>
        <c:spPr>
          <a:ln w="9525">
            <a:noFill/>
          </a:ln>
        </c:spPr>
        <c:crossAx val="85049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925421003965062E-2"/>
          <c:y val="2.0105316353909854E-2"/>
          <c:w val="0.88480570840350781"/>
          <c:h val="0.92198995418236029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5"/>
            <c:invertIfNegative val="0"/>
            <c:bubble3D val="0"/>
            <c:spPr>
              <a:solidFill>
                <a:srgbClr val="FF00FF"/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6.1728395061728392E-3"/>
                  <c:y val="-4.209049921320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518518518518521E-2"/>
                  <c:y val="-1.9642232966162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7530864197537E-2"/>
                  <c:y val="-4.2090499213206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345679012345682E-2"/>
                  <c:y val="-3.3672399370564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802469135802472E-2"/>
                  <c:y val="-3.0866366089684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7160493827160516E-3"/>
                  <c:y val="-4.4896532494086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'มูลค่ายา รพสต'!$C$26:$H$26</c:f>
              <c:numCache>
                <c:formatCode>_-* #,##0_-;\-* #,##0_-;_-* "-"??_-;_-@_-</c:formatCode>
                <c:ptCount val="6"/>
                <c:pt idx="0">
                  <c:v>20058</c:v>
                </c:pt>
                <c:pt idx="1">
                  <c:v>28094</c:v>
                </c:pt>
                <c:pt idx="2" formatCode="_(* #,##0.00_);_(* \(#,##0.00\);_(* &quot;-&quot;??_);_(@_)">
                  <c:v>16715.099999999995</c:v>
                </c:pt>
                <c:pt idx="3" formatCode="_(* #,##0.00_);_(* \(#,##0.00\);_(* &quot;-&quot;??_);_(@_)">
                  <c:v>10866.6</c:v>
                </c:pt>
                <c:pt idx="4" formatCode="_(* #,##0.00_);_(* \(#,##0.00\);_(* &quot;-&quot;??_);_(@_)">
                  <c:v>8259</c:v>
                </c:pt>
                <c:pt idx="5" formatCode="#,##0.00">
                  <c:v>21064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5269888"/>
        <c:axId val="85283968"/>
        <c:axId val="0"/>
      </c:bar3DChart>
      <c:catAx>
        <c:axId val="85269888"/>
        <c:scaling>
          <c:orientation val="minMax"/>
        </c:scaling>
        <c:delete val="1"/>
        <c:axPos val="b"/>
        <c:majorTickMark val="out"/>
        <c:minorTickMark val="none"/>
        <c:tickLblPos val="nextTo"/>
        <c:crossAx val="85283968"/>
        <c:crosses val="autoZero"/>
        <c:auto val="1"/>
        <c:lblAlgn val="ctr"/>
        <c:lblOffset val="100"/>
        <c:noMultiLvlLbl val="0"/>
      </c:catAx>
      <c:valAx>
        <c:axId val="85283968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85269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0254A-084F-47A0-9D45-012FC0C61EAB}" type="datetimeFigureOut">
              <a:rPr lang="th-TH" smtClean="0"/>
              <a:pPr/>
              <a:t>11/03/63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5E115-8F96-4684-B82D-55A57B0E6BD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745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8057A86-B18F-4BFB-AC85-76033C60371A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2EC6D-1F01-418B-8EAF-2BA6BB56F668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AFFAF-6854-411B-A7E7-DD48ACA5E55D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9D651-6D13-4F9B-8A83-EA02258C5686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82991-6913-48D4-9BA4-D91C7AF0AE09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E6EFE-4F63-4E85-930B-8C18AE7D9F17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A11E0-A239-44C5-AB0E-1D8F2C19EAFA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4186B-63B5-4505-B8EF-B07218F95C50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B85E5-D358-4397-B58E-864174DC569D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28150BA1-7653-401F-B679-1262F9401876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F064317E-A8F9-4E1A-AF4F-331D4EB20494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68AE7203-2112-429C-9846-8D883D79CDE9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th/url?url=http://www.sahavicha.com/?name=knowledge&amp;file=readknowledge&amp;id=4299&amp;rct=j&amp;frm=1&amp;q=&amp;esrc=s&amp;sa=U&amp;ei=aX-aVPzPK9O8ugSLqILQCQ&amp;ved=0CBsQ9QEwAw&amp;sig2=Y3kXDCgIxD2rXkvZangMVw&amp;usg=AFQjCNHipZB9cwzq94282nXR_22butHtCQ" TargetMode="Externa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arutth.ne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th/url?url=http://www.diw.go.th/km/EmpKM/&amp;rct=j&amp;frm=1&amp;q=&amp;esrc=s&amp;sa=U&amp;ei=-YWaVICQEtGJuASa9YDICQ&amp;ved=0CCsQ9QEwCw&amp;usg=AFQjCNG0WWA2KLOho4RnMdIWWPyP5CMhWg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988840"/>
            <a:ext cx="7772400" cy="249874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7200" dirty="0" smtClean="0">
                <a:solidFill>
                  <a:srgbClr val="0000FF"/>
                </a:solidFill>
              </a:rPr>
              <a:t>ประชุม </a:t>
            </a:r>
            <a:r>
              <a:rPr lang="en-US" sz="7200" dirty="0" smtClean="0">
                <a:solidFill>
                  <a:srgbClr val="0000FF"/>
                </a:solidFill>
              </a:rPr>
              <a:t>PTC</a:t>
            </a:r>
            <a:r>
              <a:rPr lang="th-TH" sz="7200" dirty="0" smtClean="0">
                <a:solidFill>
                  <a:srgbClr val="0000FF"/>
                </a:solidFill>
              </a:rPr>
              <a:t/>
            </a:r>
            <a:br>
              <a:rPr lang="th-TH" sz="7200" dirty="0" smtClean="0">
                <a:solidFill>
                  <a:srgbClr val="0000FF"/>
                </a:solidFill>
              </a:rPr>
            </a:br>
            <a:r>
              <a:rPr lang="th-TH" sz="7200" dirty="0" smtClean="0">
                <a:solidFill>
                  <a:srgbClr val="0000FF"/>
                </a:solidFill>
              </a:rPr>
              <a:t>รพ.สต. </a:t>
            </a:r>
            <a:r>
              <a:rPr lang="th-TH" sz="7200" dirty="0" err="1" smtClean="0">
                <a:solidFill>
                  <a:srgbClr val="0000FF"/>
                </a:solidFill>
              </a:rPr>
              <a:t>คป</a:t>
            </a:r>
            <a:r>
              <a:rPr lang="th-TH" sz="7200" dirty="0" smtClean="0">
                <a:solidFill>
                  <a:srgbClr val="0000FF"/>
                </a:solidFill>
              </a:rPr>
              <a:t>สอ.เมือง</a:t>
            </a:r>
            <a:br>
              <a:rPr lang="th-TH" sz="7200" dirty="0" smtClean="0">
                <a:solidFill>
                  <a:srgbClr val="0000FF"/>
                </a:solidFill>
              </a:rPr>
            </a:br>
            <a:r>
              <a:rPr lang="th-TH" sz="8000" dirty="0" smtClean="0">
                <a:solidFill>
                  <a:srgbClr val="0000FF"/>
                </a:solidFill>
              </a:rPr>
              <a:t>ประจำปี 2563</a:t>
            </a:r>
            <a:endParaRPr lang="th-TH" sz="8000" dirty="0">
              <a:solidFill>
                <a:srgbClr val="0000FF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4500" y="4653136"/>
            <a:ext cx="6400800" cy="814214"/>
          </a:xfrm>
        </p:spPr>
        <p:txBody>
          <a:bodyPr>
            <a:normAutofit fontScale="92500" lnSpcReduction="20000"/>
          </a:bodyPr>
          <a:lstStyle/>
          <a:p>
            <a:pPr marR="0"/>
            <a:r>
              <a:rPr lang="th-TH" sz="2800" b="1" dirty="0" smtClean="0"/>
              <a:t>โดย  ศูนย์ประสานงานเครือข่าย</a:t>
            </a:r>
          </a:p>
          <a:p>
            <a:pPr marR="0"/>
            <a:r>
              <a:rPr lang="th-TH" sz="2800" b="1" dirty="0" smtClean="0"/>
              <a:t>งานเภสัชกรรม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3154" y="5517232"/>
            <a:ext cx="7717278" cy="1143000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000" dirty="0">
                <a:solidFill>
                  <a:srgbClr val="0000FF"/>
                </a:solidFill>
                <a:cs typeface="Tahoma" pitchFamily="34" charset="0"/>
              </a:rPr>
              <a:t>มูลค่ายาเหลือคืนจากกา</a:t>
            </a:r>
            <a:r>
              <a:rPr lang="th-TH" sz="4000" dirty="0" smtClean="0">
                <a:solidFill>
                  <a:srgbClr val="0000FF"/>
                </a:solidFill>
                <a:cs typeface="Tahoma" pitchFamily="34" charset="0"/>
              </a:rPr>
              <a:t>รทำ</a:t>
            </a:r>
            <a:br>
              <a:rPr lang="th-TH" sz="4000" dirty="0" smtClean="0">
                <a:solidFill>
                  <a:srgbClr val="0000FF"/>
                </a:solidFill>
                <a:cs typeface="Tahoma" pitchFamily="34" charset="0"/>
              </a:rPr>
            </a:br>
            <a:r>
              <a:rPr lang="th-TH" sz="4000" dirty="0" smtClean="0">
                <a:solidFill>
                  <a:srgbClr val="0000FF"/>
                </a:solidFill>
                <a:cs typeface="Tahoma" pitchFamily="34" charset="0"/>
              </a:rPr>
              <a:t>  โครงการ</a:t>
            </a:r>
            <a:r>
              <a:rPr lang="th-TH" sz="4000" dirty="0">
                <a:solidFill>
                  <a:srgbClr val="0000FF"/>
                </a:solidFill>
                <a:cs typeface="Tahoma" pitchFamily="34" charset="0"/>
              </a:rPr>
              <a:t>พกยาหา</a:t>
            </a:r>
            <a:r>
              <a:rPr lang="th-TH" sz="4000" dirty="0" smtClean="0">
                <a:solidFill>
                  <a:srgbClr val="0000FF"/>
                </a:solidFill>
                <a:cs typeface="Tahoma" pitchFamily="34" charset="0"/>
              </a:rPr>
              <a:t>หมอ</a:t>
            </a:r>
            <a:endParaRPr lang="th-TH" sz="4000" dirty="0">
              <a:solidFill>
                <a:srgbClr val="0000FF"/>
              </a:solidFill>
              <a:cs typeface="Tahoma" pitchFamily="34" charset="0"/>
            </a:endParaRPr>
          </a:p>
        </p:txBody>
      </p:sp>
      <p:pic>
        <p:nvPicPr>
          <p:cNvPr id="1040" name="Picture 95" descr="ANd9GcShpbiI_tIqkBQ85bQXC8iUT5sIEcZjl3Q-3g71yep8f8g5sXPFynzei0M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00" y="764704"/>
            <a:ext cx="17272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Text Box 191"/>
          <p:cNvSpPr txBox="1">
            <a:spLocks noChangeArrowheads="1"/>
          </p:cNvSpPr>
          <p:nvPr/>
        </p:nvSpPr>
        <p:spPr bwMode="auto">
          <a:xfrm>
            <a:off x="2463800" y="4379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2463800" y="4786322"/>
            <a:ext cx="4484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ปี 58              ปี 59              ปี60               ปี61                   ปี62</a:t>
            </a:r>
            <a:endParaRPr lang="th-TH" sz="2000" b="1" dirty="0"/>
          </a:p>
        </p:txBody>
      </p:sp>
      <p:graphicFrame>
        <p:nvGraphicFramePr>
          <p:cNvPr id="7" name="แผนภูมิ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439164"/>
              </p:ext>
            </p:extLst>
          </p:nvPr>
        </p:nvGraphicFramePr>
        <p:xfrm>
          <a:off x="1187624" y="1124744"/>
          <a:ext cx="6385176" cy="367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6965245" cy="120248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3600" dirty="0">
                <a:solidFill>
                  <a:srgbClr val="0000FF"/>
                </a:solidFill>
                <a:cs typeface="Tahoma" pitchFamily="34" charset="0"/>
              </a:rPr>
              <a:t>รายงาน</a:t>
            </a:r>
            <a:r>
              <a:rPr lang="th-TH" sz="3600" dirty="0">
                <a:solidFill>
                  <a:schemeClr val="hlink"/>
                </a:solidFill>
                <a:cs typeface="Tahoma" pitchFamily="34" charset="0"/>
              </a:rPr>
              <a:t>มูลค่า</a:t>
            </a:r>
            <a:r>
              <a:rPr lang="th-TH" sz="3600" dirty="0">
                <a:solidFill>
                  <a:srgbClr val="FF0000"/>
                </a:solidFill>
                <a:cs typeface="Tahoma" pitchFamily="34" charset="0"/>
              </a:rPr>
              <a:t>ยาหมดอายุ </a:t>
            </a:r>
            <a:r>
              <a:rPr lang="th-TH" sz="3600" dirty="0">
                <a:solidFill>
                  <a:srgbClr val="0000FF"/>
                </a:solidFill>
                <a:cs typeface="Tahoma" pitchFamily="34" charset="0"/>
              </a:rPr>
              <a:t/>
            </a:r>
            <a:br>
              <a:rPr lang="th-TH" sz="3600" dirty="0">
                <a:solidFill>
                  <a:srgbClr val="0000FF"/>
                </a:solidFill>
                <a:cs typeface="Tahoma" pitchFamily="34" charset="0"/>
              </a:rPr>
            </a:br>
            <a:endParaRPr lang="th-TH" sz="3600" dirty="0">
              <a:solidFill>
                <a:srgbClr val="0000FF"/>
              </a:solidFill>
              <a:cs typeface="Tahoma" pitchFamily="34" charset="0"/>
            </a:endParaRPr>
          </a:p>
        </p:txBody>
      </p:sp>
      <p:graphicFrame>
        <p:nvGraphicFramePr>
          <p:cNvPr id="6" name="ตัวยึด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81821"/>
              </p:ext>
            </p:extLst>
          </p:nvPr>
        </p:nvGraphicFramePr>
        <p:xfrm>
          <a:off x="899592" y="1340768"/>
          <a:ext cx="6951716" cy="3581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5656" y="4653136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      ปี56                     ปี 57              ปี 58               ปี 59                ปี60                 ปี61</a:t>
            </a:r>
            <a:endParaRPr lang="th-TH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843808" y="5289708"/>
            <a:ext cx="2762295" cy="584775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th-TH" sz="3200" dirty="0" smtClean="0"/>
              <a:t>ปี 2562 </a:t>
            </a:r>
            <a:r>
              <a:rPr lang="en-US" sz="3200" dirty="0" smtClean="0"/>
              <a:t>= </a:t>
            </a:r>
            <a:r>
              <a:rPr lang="en-US" sz="3200" dirty="0" smtClean="0">
                <a:solidFill>
                  <a:srgbClr val="FF0000"/>
                </a:solidFill>
              </a:rPr>
              <a:t>269 </a:t>
            </a:r>
            <a:r>
              <a:rPr lang="th-TH" sz="3200" dirty="0" smtClean="0"/>
              <a:t>บาท</a:t>
            </a:r>
            <a:endParaRPr lang="th-TH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47863"/>
            <a:ext cx="2178943" cy="151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47863"/>
            <a:ext cx="1512168" cy="146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691680" y="1484784"/>
            <a:ext cx="5723468" cy="182809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6600" dirty="0" smtClean="0">
                <a:solidFill>
                  <a:srgbClr val="0000FF"/>
                </a:solidFill>
              </a:rPr>
              <a:t>นิเทศ รพ.สต.ติดดาว </a:t>
            </a:r>
            <a:br>
              <a:rPr lang="th-TH" sz="6600" dirty="0" smtClean="0">
                <a:solidFill>
                  <a:srgbClr val="0000FF"/>
                </a:solidFill>
              </a:rPr>
            </a:br>
            <a:r>
              <a:rPr lang="th-TH" sz="6600" dirty="0" smtClean="0">
                <a:solidFill>
                  <a:srgbClr val="0000FF"/>
                </a:solidFill>
              </a:rPr>
              <a:t>ปี 2563</a:t>
            </a:r>
            <a:endParaRPr lang="th-TH" sz="6600" dirty="0">
              <a:solidFill>
                <a:srgbClr val="0000FF"/>
              </a:solidFill>
            </a:endParaRPr>
          </a:p>
        </p:txBody>
      </p:sp>
      <p:sp>
        <p:nvSpPr>
          <p:cNvPr id="24579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691680" y="3356992"/>
            <a:ext cx="5712179" cy="1524000"/>
          </a:xfrm>
        </p:spPr>
        <p:txBody>
          <a:bodyPr/>
          <a:lstStyle/>
          <a:p>
            <a:pPr marR="0"/>
            <a:r>
              <a:rPr lang="th-TH" sz="4000" b="1" dirty="0" smtClean="0">
                <a:solidFill>
                  <a:schemeClr val="tx1"/>
                </a:solidFill>
              </a:rPr>
              <a:t>21 รพ.สต. + 2 </a:t>
            </a:r>
            <a:r>
              <a:rPr lang="th-TH" sz="4000" b="1" dirty="0" err="1" smtClean="0">
                <a:solidFill>
                  <a:schemeClr val="tx1"/>
                </a:solidFill>
              </a:rPr>
              <a:t>ศสม</a:t>
            </a:r>
            <a:r>
              <a:rPr lang="th-TH" sz="4000" b="1" dirty="0" smtClean="0">
                <a:solidFill>
                  <a:schemeClr val="tx1"/>
                </a:solidFill>
              </a:rPr>
              <a:t> (</a:t>
            </a:r>
            <a:r>
              <a:rPr lang="th-TH" sz="4000" b="1" dirty="0" err="1" smtClean="0">
                <a:solidFill>
                  <a:schemeClr val="tx1"/>
                </a:solidFill>
              </a:rPr>
              <a:t>อต</a:t>
            </a:r>
            <a:r>
              <a:rPr lang="th-TH" sz="4000" b="1" dirty="0" smtClean="0">
                <a:solidFill>
                  <a:schemeClr val="tx1"/>
                </a:solidFill>
              </a:rPr>
              <a:t>1  </a:t>
            </a:r>
            <a:r>
              <a:rPr lang="th-TH" sz="4000" b="1" dirty="0" err="1" smtClean="0">
                <a:solidFill>
                  <a:schemeClr val="tx1"/>
                </a:solidFill>
              </a:rPr>
              <a:t>อต</a:t>
            </a:r>
            <a:r>
              <a:rPr lang="th-TH" sz="4000" b="1" dirty="0" smtClean="0">
                <a:solidFill>
                  <a:schemeClr val="tx1"/>
                </a:solidFill>
              </a:rPr>
              <a:t>2)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4149080"/>
            <a:ext cx="3136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9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กำหนดช่วงเวลา นิเทศ ระหว่าง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>23-27 มี.ค. 2563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2" name="ตัวยึดเนื้อหา 11"/>
          <p:cNvSpPr>
            <a:spLocks noGrp="1"/>
          </p:cNvSpPr>
          <p:nvPr>
            <p:ph sz="quarter" idx="13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h-TH" sz="4400" dirty="0" err="1" smtClean="0"/>
              <a:t>สสอ.</a:t>
            </a:r>
            <a:r>
              <a:rPr lang="th-TH" sz="4400" dirty="0" smtClean="0"/>
              <a:t> จะเป็นเจ้าภาพ กำหนดวันออกนิเทศ สำหรับ 21 รพ.สต.</a:t>
            </a:r>
            <a:endParaRPr lang="th-TH" sz="4400" dirty="0"/>
          </a:p>
        </p:txBody>
      </p:sp>
      <p:sp>
        <p:nvSpPr>
          <p:cNvPr id="25604" name="ตัวยึดเนื้อหา 13"/>
          <p:cNvSpPr>
            <a:spLocks noGrp="1"/>
          </p:cNvSpPr>
          <p:nvPr>
            <p:ph sz="quarter" idx="14"/>
          </p:nvPr>
        </p:nvSpPr>
        <p:spPr>
          <a:solidFill>
            <a:srgbClr val="CCECFF"/>
          </a:solidFill>
          <a:ln>
            <a:prstDash val="solid"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th-TH" sz="4800" smtClean="0"/>
              <a:t>อต1 และ อต 2 </a:t>
            </a:r>
          </a:p>
          <a:p>
            <a:pPr>
              <a:spcBef>
                <a:spcPct val="0"/>
              </a:spcBef>
            </a:pPr>
            <a:r>
              <a:rPr lang="th-TH" sz="4800" smtClean="0"/>
              <a:t>ให้ทำหนังสือเชิญนิเทศมา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ชี้แจงเกณฑ์นิเทศ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59632" y="1844824"/>
            <a:ext cx="6768752" cy="4104456"/>
          </a:xfrm>
        </p:spPr>
        <p:txBody>
          <a:bodyPr>
            <a:noAutofit/>
          </a:bodyPr>
          <a:lstStyle/>
          <a:p>
            <a:r>
              <a:rPr lang="th-TH" sz="2000" dirty="0" smtClean="0"/>
              <a:t>เกณฑ์ประเมินเภสัชกรรมติดดาว ปี 63 เหมือน ปี 62  ไม่มีเปลี่ยน</a:t>
            </a:r>
          </a:p>
          <a:p>
            <a:r>
              <a:rPr lang="th-TH" sz="2000" dirty="0" smtClean="0"/>
              <a:t>การประเมินโดยทีม </a:t>
            </a:r>
            <a:r>
              <a:rPr lang="th-TH" sz="2000" dirty="0" err="1" smtClean="0"/>
              <a:t>สสจ</a:t>
            </a:r>
            <a:r>
              <a:rPr lang="th-TH" sz="2000" dirty="0" smtClean="0"/>
              <a:t>.ช่วงปลายเดือนพฤษภาคม 63</a:t>
            </a:r>
          </a:p>
          <a:p>
            <a:pPr lvl="1"/>
            <a:r>
              <a:rPr lang="th-TH" sz="2000" dirty="0" smtClean="0"/>
              <a:t>มี 1 ทีม (</a:t>
            </a:r>
            <a:r>
              <a:rPr lang="th-TH" sz="2000" dirty="0" err="1" smtClean="0"/>
              <a:t>สสจ</a:t>
            </a:r>
            <a:r>
              <a:rPr lang="th-TH" sz="2000" dirty="0" smtClean="0"/>
              <a:t>.จัดทีมเอง) ประเมินทั้งจังหวัด</a:t>
            </a:r>
          </a:p>
          <a:p>
            <a:pPr lvl="1"/>
            <a:r>
              <a:rPr lang="th-TH" sz="2000" dirty="0" smtClean="0"/>
              <a:t>ทีม </a:t>
            </a:r>
            <a:r>
              <a:rPr lang="th-TH" sz="2000" dirty="0" err="1" smtClean="0"/>
              <a:t>สสจ</a:t>
            </a:r>
            <a:r>
              <a:rPr lang="th-TH" sz="2000" dirty="0" smtClean="0"/>
              <a:t>. ประเมินทั้งหมด 21 แห่ง</a:t>
            </a:r>
            <a:endParaRPr lang="th-TH" sz="2000" dirty="0" smtClean="0"/>
          </a:p>
          <a:p>
            <a:r>
              <a:rPr lang="th-TH" sz="2000" dirty="0" smtClean="0"/>
              <a:t>เกณฑ์เกี่ยวกับการนิเทศเยี่ยมบ้านของ </a:t>
            </a:r>
            <a:r>
              <a:rPr lang="th-TH" sz="2000" dirty="0" err="1" smtClean="0"/>
              <a:t>สสจ</a:t>
            </a:r>
            <a:r>
              <a:rPr lang="th-TH" sz="2000" dirty="0" smtClean="0"/>
              <a:t>. </a:t>
            </a:r>
          </a:p>
          <a:p>
            <a:pPr lvl="1"/>
            <a:r>
              <a:rPr lang="th-TH" sz="2000" dirty="0" smtClean="0"/>
              <a:t>ในส่วนหัวข้อ “การดูแลผู้ป่วยทางเภสัชกรรมอย่างต่อเนื่อง” เตรียมทะเบียนและ </a:t>
            </a:r>
            <a:r>
              <a:rPr lang="en-US" sz="2000" dirty="0" smtClean="0"/>
              <a:t>family folder </a:t>
            </a:r>
            <a:r>
              <a:rPr lang="th-TH" sz="2000" dirty="0" smtClean="0"/>
              <a:t>ไว้ได้</a:t>
            </a:r>
          </a:p>
          <a:p>
            <a:pPr lvl="1"/>
            <a:r>
              <a:rPr lang="th-TH" sz="2000" dirty="0" smtClean="0"/>
              <a:t>ในส่วนหัวข้อ “งานคุ้มครองผู้บริโภคฯ” ให้เตรียมทะเบียนผู้ป่วยโรคเรื้อรัง คณะกรรมการฯจะสุ่มเอง</a:t>
            </a:r>
          </a:p>
          <a:p>
            <a:r>
              <a:rPr lang="th-TH" sz="2000" dirty="0" smtClean="0"/>
              <a:t>เอกสาร</a:t>
            </a:r>
            <a:r>
              <a:rPr lang="th-TH" sz="2000" dirty="0" smtClean="0"/>
              <a:t>ที่ </a:t>
            </a:r>
            <a:r>
              <a:rPr lang="th-TH" sz="2000" dirty="0" err="1" smtClean="0"/>
              <a:t>สสจ</a:t>
            </a:r>
            <a:r>
              <a:rPr lang="th-TH" sz="2000" dirty="0" smtClean="0"/>
              <a:t>.เน้นมา จะอัพโหลดขึ้น </a:t>
            </a:r>
            <a:r>
              <a:rPr lang="en-US" sz="2000" dirty="0" smtClean="0">
                <a:hlinkClick r:id="rId2"/>
              </a:rPr>
              <a:t>www.pharutth.net</a:t>
            </a:r>
            <a:r>
              <a:rPr lang="en-US" sz="2000" dirty="0" smtClean="0"/>
              <a:t> </a:t>
            </a:r>
            <a:r>
              <a:rPr lang="th-TH" sz="2000" dirty="0" smtClean="0"/>
              <a:t>ให้สามารถดาวน์โหลดไปศึกษาก่อน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003473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dirty="0" smtClean="0">
                <a:solidFill>
                  <a:srgbClr val="0000FF"/>
                </a:solidFill>
              </a:rPr>
              <a:t>แจ้งเกณฑ์</a:t>
            </a:r>
            <a:r>
              <a:rPr lang="th-TH" dirty="0">
                <a:solidFill>
                  <a:srgbClr val="0000FF"/>
                </a:solidFill>
              </a:rPr>
              <a:t>การ</a:t>
            </a:r>
            <a:r>
              <a:rPr lang="th-TH" dirty="0" smtClean="0">
                <a:solidFill>
                  <a:srgbClr val="0000FF"/>
                </a:solidFill>
              </a:rPr>
              <a:t>นิเทศ ปี2563</a:t>
            </a:r>
            <a:endParaRPr lang="th-TH" dirty="0">
              <a:solidFill>
                <a:srgbClr val="0000FF"/>
              </a:solidFill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ปี 2563 </a:t>
            </a:r>
          </a:p>
          <a:p>
            <a:endParaRPr lang="th-TH" dirty="0" smtClean="0"/>
          </a:p>
          <a:p>
            <a:endParaRPr lang="th-TH" dirty="0" smtClean="0"/>
          </a:p>
          <a:p>
            <a:r>
              <a:rPr lang="th-TH" sz="4000" dirty="0" smtClean="0">
                <a:solidFill>
                  <a:schemeClr val="hlink"/>
                </a:solidFill>
              </a:rPr>
              <a:t>จะไม่คิดคะแนน ที่มีลายมือเภสัช</a:t>
            </a:r>
            <a:r>
              <a:rPr lang="th-TH" dirty="0" smtClean="0"/>
              <a:t>  แต่สามารถนำข้อมูลที่เภสัชบันทึก ไปวิเคราะห์เชิงลึกต่อได้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2369519" y="1988840"/>
            <a:ext cx="2524121" cy="1357322"/>
          </a:xfrm>
          <a:prstGeom prst="irregularSeal2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ME</a:t>
            </a:r>
            <a:endParaRPr lang="th-TH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59632" y="1340768"/>
            <a:ext cx="6552728" cy="228225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b="1" dirty="0"/>
              <a:t>พิจารณายาเข้า-ออก </a:t>
            </a:r>
            <a:br>
              <a:rPr lang="th-TH" b="1" dirty="0"/>
            </a:br>
            <a:r>
              <a:rPr lang="th-TH" b="1" dirty="0"/>
              <a:t>จากบัญชี รพ.</a:t>
            </a:r>
            <a:r>
              <a:rPr lang="th-TH" b="1" dirty="0" smtClean="0"/>
              <a:t>สต.</a:t>
            </a:r>
            <a:br>
              <a:rPr lang="th-TH" b="1" dirty="0" smtClean="0"/>
            </a:b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th-TH" dirty="0" err="1" smtClean="0">
                <a:solidFill>
                  <a:srgbClr val="0000FF"/>
                </a:solidFill>
              </a:rPr>
              <a:t>พญ</a:t>
            </a:r>
            <a:r>
              <a:rPr lang="th-TH" dirty="0" smtClean="0">
                <a:solidFill>
                  <a:srgbClr val="0000FF"/>
                </a:solidFill>
              </a:rPr>
              <a:t>.</a:t>
            </a:r>
            <a:r>
              <a:rPr lang="th-TH" dirty="0" err="1" smtClean="0">
                <a:solidFill>
                  <a:srgbClr val="0000FF"/>
                </a:solidFill>
              </a:rPr>
              <a:t>กนกวรรณ</a:t>
            </a:r>
            <a:r>
              <a:rPr lang="th-TH" dirty="0" smtClean="0">
                <a:solidFill>
                  <a:srgbClr val="0000FF"/>
                </a:solidFill>
              </a:rPr>
              <a:t>เข้าร่วม 13.00 น.)</a:t>
            </a:r>
            <a:endParaRPr lang="th-TH" dirty="0">
              <a:solidFill>
                <a:srgbClr val="0000FF"/>
              </a:solidFill>
            </a:endParaRPr>
          </a:p>
        </p:txBody>
      </p:sp>
      <p:sp>
        <p:nvSpPr>
          <p:cNvPr id="30723" name="AutoShape 7" descr="Image result for การ์ตูน คนทำงาน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0724" name="AutoShape 9" descr="Image result for การ์ตูน คนทำงาน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pic>
        <p:nvPicPr>
          <p:cNvPr id="30725" name="Picture 11" descr="Image result for การ์ตูน คนทำงา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3501008"/>
            <a:ext cx="33242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5400" dirty="0" smtClean="0">
                <a:solidFill>
                  <a:srgbClr val="0000FF"/>
                </a:solidFill>
              </a:rPr>
              <a:t>แจ้งรายการยา</a:t>
            </a:r>
            <a:r>
              <a:rPr lang="th-TH" sz="5400" dirty="0">
                <a:solidFill>
                  <a:srgbClr val="0000FF"/>
                </a:solidFill>
              </a:rPr>
              <a:t>เข้า</a:t>
            </a:r>
            <a:r>
              <a:rPr lang="th-TH" sz="5400" dirty="0" smtClean="0">
                <a:solidFill>
                  <a:srgbClr val="0000FF"/>
                </a:solidFill>
              </a:rPr>
              <a:t>บัญชี  ปี2563 </a:t>
            </a:r>
            <a:endParaRPr lang="th-TH" sz="5400" dirty="0">
              <a:solidFill>
                <a:srgbClr val="0000FF"/>
              </a:solidFill>
            </a:endParaRPr>
          </a:p>
        </p:txBody>
      </p:sp>
      <p:sp>
        <p:nvSpPr>
          <p:cNvPr id="32770" name="Rectangle 1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Atorvastatin 40 mg</a:t>
            </a:r>
          </a:p>
          <a:p>
            <a:r>
              <a:rPr lang="en-US" sz="3600" dirty="0" err="1" smtClean="0"/>
              <a:t>Manidipine</a:t>
            </a:r>
            <a:r>
              <a:rPr lang="en-US" sz="3600" dirty="0" smtClean="0"/>
              <a:t> 20 mg</a:t>
            </a:r>
          </a:p>
        </p:txBody>
      </p:sp>
      <p:sp>
        <p:nvSpPr>
          <p:cNvPr id="32772" name="AutoShape 4" descr="ผลการค้นหารูปภาพสำหรับ เครื่องหมายถูก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2773" name="AutoShape 5" descr="ผลการค้นหารูปภาพสำหรับ เครื่องหมายถูก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2774" name="AutoShape 6" descr="ผลการค้นหารูปภาพสำหรับ เครื่องหมายถูก"/>
          <p:cNvSpPr>
            <a:spLocks noChangeAspect="1" noChangeArrowheads="1"/>
          </p:cNvSpPr>
          <p:nvPr/>
        </p:nvSpPr>
        <p:spPr bwMode="auto">
          <a:xfrm>
            <a:off x="190500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pic>
        <p:nvPicPr>
          <p:cNvPr id="32775" name="Picture 7" descr="ผลการค้นหารูปภาพสำหรับ เครื่องหมายถู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2" y="2084898"/>
            <a:ext cx="1816745" cy="154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87624" y="3933056"/>
            <a:ext cx="6746334" cy="16927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dirty="0" smtClean="0"/>
              <a:t>เงื่อนไขการสั่งใช้</a:t>
            </a:r>
          </a:p>
          <a:p>
            <a:r>
              <a:rPr lang="th-TH" sz="2400" dirty="0"/>
              <a:t>	</a:t>
            </a:r>
            <a:r>
              <a:rPr lang="th-TH" sz="2400" dirty="0" smtClean="0"/>
              <a:t>แพทย์ไม่สามารถ </a:t>
            </a:r>
            <a:r>
              <a:rPr lang="en-US" sz="2400" dirty="0" smtClean="0"/>
              <a:t>start </a:t>
            </a:r>
            <a:r>
              <a:rPr lang="th-TH" sz="2400" dirty="0" smtClean="0"/>
              <a:t>ยาเองได้ที่ รพสต. เนื่องจากยา เป็น </a:t>
            </a:r>
            <a:r>
              <a:rPr lang="en-US" sz="2400" dirty="0" smtClean="0"/>
              <a:t>ED </a:t>
            </a:r>
            <a:r>
              <a:rPr lang="th-TH" sz="2400" dirty="0" smtClean="0"/>
              <a:t>ง</a:t>
            </a:r>
          </a:p>
          <a:p>
            <a:r>
              <a:rPr lang="th-TH" sz="2800" dirty="0" smtClean="0">
                <a:solidFill>
                  <a:srgbClr val="0000FF"/>
                </a:solidFill>
              </a:rPr>
              <a:t>เงื่อนไขการเบิกยาสำรอง</a:t>
            </a:r>
          </a:p>
          <a:p>
            <a:r>
              <a:rPr lang="th-TH" sz="2800" dirty="0">
                <a:solidFill>
                  <a:srgbClr val="0000FF"/>
                </a:solidFill>
              </a:rPr>
              <a:t> </a:t>
            </a:r>
            <a:r>
              <a:rPr lang="th-TH" sz="2800" dirty="0" smtClean="0">
                <a:solidFill>
                  <a:srgbClr val="0000FF"/>
                </a:solidFill>
              </a:rPr>
              <a:t> แนบใบ </a:t>
            </a:r>
            <a:r>
              <a:rPr lang="en-US" sz="2800" dirty="0" smtClean="0">
                <a:solidFill>
                  <a:srgbClr val="0000FF"/>
                </a:solidFill>
              </a:rPr>
              <a:t>Refer case </a:t>
            </a:r>
            <a:r>
              <a:rPr lang="th-TH" sz="2800" dirty="0" smtClean="0">
                <a:solidFill>
                  <a:srgbClr val="0000FF"/>
                </a:solidFill>
              </a:rPr>
              <a:t>ใหม่ทุกครั้งที่เบิก และเบิกผ่านเภสัชกร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th-TH" dirty="0" smtClean="0"/>
              <a:t>การเบิก </a:t>
            </a:r>
            <a:r>
              <a:rPr lang="en-US" dirty="0" smtClean="0"/>
              <a:t>Ativan, </a:t>
            </a:r>
            <a:r>
              <a:rPr lang="en-US" dirty="0" err="1" smtClean="0"/>
              <a:t>Phenobarb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00FF"/>
                </a:solidFill>
              </a:rPr>
              <a:t>ต้องใช้ใบ 3 สี ให้แพทย์เซ็นทุกครั้ง</a:t>
            </a:r>
          </a:p>
          <a:p>
            <a:r>
              <a:rPr lang="th-TH" b="1" dirty="0" smtClean="0">
                <a:solidFill>
                  <a:srgbClr val="0000FF"/>
                </a:solidFill>
              </a:rPr>
              <a:t>หากผู้ป่วยไม่มารับบริการ ต้องมาติดต่อเองที่ </a:t>
            </a:r>
            <a:r>
              <a:rPr lang="th-TH" b="1" dirty="0" err="1" smtClean="0">
                <a:solidFill>
                  <a:srgbClr val="0000FF"/>
                </a:solidFill>
              </a:rPr>
              <a:t>อต</a:t>
            </a:r>
            <a:r>
              <a:rPr lang="th-TH" b="1" dirty="0" smtClean="0">
                <a:solidFill>
                  <a:srgbClr val="0000FF"/>
                </a:solidFill>
              </a:rPr>
              <a:t>1 </a:t>
            </a:r>
          </a:p>
          <a:p>
            <a:pPr lvl="1"/>
            <a:r>
              <a:rPr lang="th-TH" b="1" dirty="0" smtClean="0">
                <a:solidFill>
                  <a:srgbClr val="FF0000"/>
                </a:solidFill>
              </a:rPr>
              <a:t>จะไม่มีระบบฝากรับยา</a:t>
            </a:r>
          </a:p>
          <a:p>
            <a:r>
              <a:rPr lang="th-TH" b="1" dirty="0" smtClean="0">
                <a:solidFill>
                  <a:srgbClr val="0000FF"/>
                </a:solidFill>
              </a:rPr>
              <a:t>หากเภสัชกร ไม่ได้ออกปฏิบัติงาน สามารถพิมพ์ใบสั่งยา 3 </a:t>
            </a:r>
            <a:r>
              <a:rPr lang="en-US" b="1" dirty="0" smtClean="0">
                <a:solidFill>
                  <a:srgbClr val="0000FF"/>
                </a:solidFill>
              </a:rPr>
              <a:t>copy</a:t>
            </a:r>
            <a:r>
              <a:rPr lang="th-TH" b="1" dirty="0" smtClean="0">
                <a:solidFill>
                  <a:srgbClr val="0000FF"/>
                </a:solidFill>
              </a:rPr>
              <a:t> ให้แพทย์</a:t>
            </a:r>
            <a:r>
              <a:rPr lang="th-TH" b="1" dirty="0" err="1" smtClean="0">
                <a:solidFill>
                  <a:srgbClr val="0000FF"/>
                </a:solidFill>
              </a:rPr>
              <a:t>เซ็นต์</a:t>
            </a:r>
            <a:r>
              <a:rPr lang="th-TH" b="1" dirty="0" smtClean="0">
                <a:solidFill>
                  <a:srgbClr val="0000FF"/>
                </a:solidFill>
              </a:rPr>
              <a:t>และมาติดต่อรับยาที่ </a:t>
            </a:r>
            <a:r>
              <a:rPr lang="th-TH" b="1" dirty="0" err="1" smtClean="0">
                <a:solidFill>
                  <a:srgbClr val="0000FF"/>
                </a:solidFill>
              </a:rPr>
              <a:t>อต</a:t>
            </a:r>
            <a:r>
              <a:rPr lang="th-TH" b="1" dirty="0" smtClean="0">
                <a:solidFill>
                  <a:srgbClr val="0000FF"/>
                </a:solidFill>
              </a:rPr>
              <a:t>1</a:t>
            </a:r>
            <a:endParaRPr lang="th-TH" b="1" dirty="0">
              <a:solidFill>
                <a:srgbClr val="0000FF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395838" y="4365104"/>
            <a:ext cx="63257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Key </a:t>
            </a:r>
            <a:r>
              <a:rPr lang="th-TH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ผ่านระบบ </a:t>
            </a:r>
            <a:r>
              <a:rPr lang="th-TH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รพ.อต</a:t>
            </a:r>
            <a:r>
              <a:rPr lang="th-TH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.ทุก</a:t>
            </a:r>
            <a:r>
              <a:rPr lang="th-TH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เคส</a:t>
            </a:r>
            <a:endParaRPr lang="th-TH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th-TH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วัตถุออกฤทธิ์ประเภท 4</a:t>
            </a:r>
            <a:endParaRPr lang="th-TH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1048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en-US" dirty="0" smtClean="0"/>
              <a:t>Pharutth.net</a:t>
            </a:r>
            <a:endParaRPr lang="th-TH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2483396"/>
            <a:ext cx="6196013" cy="287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วงรี 4"/>
          <p:cNvSpPr/>
          <p:nvPr/>
        </p:nvSpPr>
        <p:spPr>
          <a:xfrm>
            <a:off x="4644008" y="4005064"/>
            <a:ext cx="2232248" cy="936104"/>
          </a:xfrm>
          <a:prstGeom prst="ellipse">
            <a:avLst/>
          </a:prstGeom>
          <a:solidFill>
            <a:schemeClr val="lt1">
              <a:alpha val="18000"/>
            </a:schemeClr>
          </a:solidFill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rgbClr val="008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3076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 smtClean="0">
                <a:solidFill>
                  <a:srgbClr val="0000FF"/>
                </a:solidFill>
              </a:rPr>
              <a:t>อบรมฟื้นฟูความรู้วิชาการ </a:t>
            </a:r>
            <a:endParaRPr lang="th-TH" dirty="0">
              <a:solidFill>
                <a:srgbClr val="0000FF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619672" y="2204864"/>
            <a:ext cx="60035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7200" b="1" cap="none" spc="0" dirty="0" smtClean="0">
                <a:ln w="1905"/>
                <a:solidFill>
                  <a:srgbClr val="008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ยาที่ใช้ในผู้ป่วย </a:t>
            </a:r>
            <a:r>
              <a:rPr lang="en-US" sz="7200" b="1" cap="none" spc="0" dirty="0" smtClean="0">
                <a:ln w="1905"/>
                <a:solidFill>
                  <a:srgbClr val="008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CKD</a:t>
            </a:r>
            <a:endParaRPr lang="th-TH" sz="7200" b="1" cap="none" spc="0" dirty="0">
              <a:ln w="1905"/>
              <a:solidFill>
                <a:srgbClr val="008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73016"/>
            <a:ext cx="5271864" cy="229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8184" y="1714406"/>
            <a:ext cx="17123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dirty="0" err="1" smtClean="0"/>
              <a:t>ภญ</a:t>
            </a:r>
            <a:r>
              <a:rPr lang="th-TH" dirty="0" smtClean="0"/>
              <a:t>.อภิรดี  อภิ</a:t>
            </a:r>
            <a:r>
              <a:rPr lang="th-TH" dirty="0" err="1" smtClean="0"/>
              <a:t>วัฒน์นา</a:t>
            </a:r>
            <a:r>
              <a:rPr lang="th-TH" dirty="0" smtClean="0"/>
              <a:t>กร</a:t>
            </a:r>
            <a:endParaRPr lang="th-T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857232"/>
            <a:ext cx="7772400" cy="182976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rgbClr val="0000FF"/>
                </a:solidFill>
                <a:cs typeface="Tahoma" pitchFamily="34" charset="0"/>
              </a:rPr>
              <a:t>ประสานงานจาก</a:t>
            </a:r>
            <a:br>
              <a:rPr lang="th-TH" dirty="0">
                <a:solidFill>
                  <a:srgbClr val="0000FF"/>
                </a:solidFill>
                <a:cs typeface="Tahoma" pitchFamily="34" charset="0"/>
              </a:rPr>
            </a:br>
            <a:r>
              <a:rPr lang="th-TH" dirty="0">
                <a:solidFill>
                  <a:srgbClr val="0000FF"/>
                </a:solidFill>
                <a:cs typeface="Tahoma" pitchFamily="34" charset="0"/>
              </a:rPr>
              <a:t>คลังยา</a:t>
            </a:r>
            <a:r>
              <a:rPr lang="en-US" dirty="0">
                <a:solidFill>
                  <a:srgbClr val="0000FF"/>
                </a:solidFill>
                <a:cs typeface="Tahoma" pitchFamily="34" charset="0"/>
              </a:rPr>
              <a:t>+</a:t>
            </a:r>
            <a:r>
              <a:rPr lang="th-TH" dirty="0">
                <a:solidFill>
                  <a:srgbClr val="0000FF"/>
                </a:solidFill>
                <a:cs typeface="Tahoma" pitchFamily="34" charset="0"/>
              </a:rPr>
              <a:t>ตึก</a:t>
            </a:r>
            <a:r>
              <a:rPr lang="th-TH" dirty="0" smtClean="0">
                <a:solidFill>
                  <a:srgbClr val="0000FF"/>
                </a:solidFill>
                <a:cs typeface="Tahoma" pitchFamily="34" charset="0"/>
              </a:rPr>
              <a:t>น้ำเกลือ+พัสดุ</a:t>
            </a:r>
            <a:endParaRPr lang="th-TH" dirty="0">
              <a:solidFill>
                <a:srgbClr val="0000FF"/>
              </a:solidFill>
              <a:cs typeface="Tahoma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48" y="2928934"/>
            <a:ext cx="7772400" cy="1200150"/>
          </a:xfrm>
        </p:spPr>
        <p:txBody>
          <a:bodyPr/>
          <a:lstStyle/>
          <a:p>
            <a:pPr marR="0"/>
            <a:r>
              <a:rPr lang="th-TH" dirty="0" smtClean="0">
                <a:cs typeface="Tahoma" pitchFamily="34" charset="0"/>
              </a:rPr>
              <a:t>โดย คลังยา</a:t>
            </a:r>
            <a:r>
              <a:rPr lang="en-US" dirty="0" smtClean="0">
                <a:cs typeface="Tahoma" pitchFamily="34" charset="0"/>
              </a:rPr>
              <a:t>+</a:t>
            </a:r>
            <a:r>
              <a:rPr lang="th-TH" dirty="0" smtClean="0">
                <a:cs typeface="Tahoma" pitchFamily="34" charset="0"/>
              </a:rPr>
              <a:t>ตึกน้ำเกลือ+พัสดุ</a:t>
            </a:r>
          </a:p>
        </p:txBody>
      </p:sp>
      <p:pic>
        <p:nvPicPr>
          <p:cNvPr id="33796" name="Picture 5" descr="ANd9GcTmALu6B0Q9HmkxF8l5q1T3Vf4x2oNk-OvPKsMXSn0fENrpFpLdUdh7cV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6" y="3717032"/>
            <a:ext cx="209391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sz="6000" dirty="0" smtClean="0">
                <a:solidFill>
                  <a:srgbClr val="FF00FF"/>
                </a:solidFill>
              </a:rPr>
              <a:t>งานคลังยา</a:t>
            </a:r>
            <a:endParaRPr lang="th-TH" sz="6000" dirty="0">
              <a:solidFill>
                <a:srgbClr val="FF00FF"/>
              </a:solidFill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err="1" smtClean="0"/>
              <a:t>ภญ</a:t>
            </a:r>
            <a:r>
              <a:rPr lang="th-TH" dirty="0" smtClean="0"/>
              <a:t>.นรารักษ์ และทีม ลิสต์ปัญหาส่งให้กรณีไม่สะดวกเข้าร่วมประชุม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48325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sz="6000">
                <a:solidFill>
                  <a:srgbClr val="FF00FF"/>
                </a:solidFill>
              </a:rPr>
              <a:t>งานน้ำเกลือ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err="1" smtClean="0"/>
              <a:t>ภญ</a:t>
            </a:r>
            <a:r>
              <a:rPr lang="th-TH" dirty="0" smtClean="0"/>
              <a:t>.แสงเธียร</a:t>
            </a:r>
            <a:endParaRPr lang="th-TH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sz="5400" dirty="0">
                <a:solidFill>
                  <a:srgbClr val="FF00FF"/>
                </a:solidFill>
              </a:rPr>
              <a:t>งานยาน้ำและยาสมุนไพร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err="1" smtClean="0"/>
              <a:t>ภญ</a:t>
            </a:r>
            <a:r>
              <a:rPr lang="th-TH" dirty="0" smtClean="0"/>
              <a:t>.สุ</a:t>
            </a:r>
            <a:r>
              <a:rPr lang="th-TH" dirty="0" err="1" smtClean="0"/>
              <a:t>กัลญา</a:t>
            </a:r>
            <a:r>
              <a:rPr lang="th-TH" dirty="0" smtClean="0"/>
              <a:t> (ฝากประเด็น </a:t>
            </a:r>
            <a:r>
              <a:rPr lang="en-US" dirty="0" err="1" smtClean="0"/>
              <a:t>alc.handrub</a:t>
            </a:r>
            <a:r>
              <a:rPr lang="en-US" dirty="0" smtClean="0"/>
              <a:t> </a:t>
            </a:r>
            <a:r>
              <a:rPr lang="th-TH" dirty="0" smtClean="0"/>
              <a:t>หากมีใช้เพิ่มให้แจ้งเหตุผลโดยตรงที่งานยาน้ำ สามารถเพิ่มได้)</a:t>
            </a:r>
            <a:endParaRPr lang="th-TH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 smtClean="0">
                <a:solidFill>
                  <a:srgbClr val="FF00FF"/>
                </a:solidFill>
              </a:rPr>
              <a:t>เวชภัณฑ์มิใช่ยา</a:t>
            </a:r>
            <a:endParaRPr lang="th-TH" sz="5400" dirty="0">
              <a:solidFill>
                <a:srgbClr val="FF00FF"/>
              </a:solidFill>
            </a:endParaRPr>
          </a:p>
        </p:txBody>
      </p:sp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/>
              <a:t>งานพัสดุ  (ประสานพี่น้ำทิพย์ไว้ จะให้คำตอบได้ พฤหัสบดี 12/03/63)</a:t>
            </a:r>
            <a:endParaRPr lang="th-TH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244" y="836712"/>
            <a:ext cx="3709976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4288334" cy="253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4489988" y="1412776"/>
            <a:ext cx="37962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th-TH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ปัญหา</a:t>
            </a:r>
          </a:p>
          <a:p>
            <a:pPr algn="ctr"/>
            <a:r>
              <a:rPr lang="th-TH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ผป</a:t>
            </a:r>
            <a:r>
              <a:rPr lang="th-TH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1 ราย มี 2 แฟ้ม</a:t>
            </a:r>
            <a:endParaRPr lang="th-TH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29150"/>
            <a:ext cx="27479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h-TH" dirty="0" smtClean="0"/>
              <a:t>ผล</a:t>
            </a:r>
            <a:r>
              <a:rPr lang="en-US" dirty="0" smtClean="0"/>
              <a:t> lab</a:t>
            </a:r>
            <a:r>
              <a:rPr lang="th-TH" dirty="0" smtClean="0"/>
              <a:t> </a:t>
            </a:r>
            <a:r>
              <a:rPr lang="en-US" dirty="0"/>
              <a:t>CKD </a:t>
            </a:r>
            <a:r>
              <a:rPr lang="th-TH" dirty="0"/>
              <a:t> กับการรักษา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cs typeface="Cordia New" pitchFamily="34" charset="-34"/>
              </a:rPr>
              <a:t>eGFR</a:t>
            </a:r>
            <a:r>
              <a:rPr lang="en-US" dirty="0" smtClean="0">
                <a:cs typeface="Cordia New" pitchFamily="34" charset="-34"/>
              </a:rPr>
              <a:t> &lt; 30 ml/min/1.73 m</a:t>
            </a:r>
            <a:r>
              <a:rPr lang="th-TH" dirty="0" smtClean="0"/>
              <a:t>2</a:t>
            </a:r>
          </a:p>
          <a:p>
            <a:r>
              <a:rPr lang="th-TH" dirty="0" smtClean="0">
                <a:solidFill>
                  <a:schemeClr val="hlink"/>
                </a:solidFill>
              </a:rPr>
              <a:t>ห้ามใช้ </a:t>
            </a:r>
            <a:r>
              <a:rPr lang="en-US" dirty="0" smtClean="0">
                <a:solidFill>
                  <a:schemeClr val="hlink"/>
                </a:solidFill>
                <a:cs typeface="Cordia New" pitchFamily="34" charset="-34"/>
              </a:rPr>
              <a:t>Metformin</a:t>
            </a:r>
          </a:p>
          <a:p>
            <a:r>
              <a:rPr lang="th-TH" dirty="0" smtClean="0">
                <a:solidFill>
                  <a:schemeClr val="hlink"/>
                </a:solidFill>
              </a:rPr>
              <a:t>ห้ามใช้ </a:t>
            </a:r>
            <a:r>
              <a:rPr lang="en-US" dirty="0" smtClean="0">
                <a:solidFill>
                  <a:schemeClr val="hlink"/>
                </a:solidFill>
                <a:cs typeface="Cordia New" pitchFamily="34" charset="-34"/>
              </a:rPr>
              <a:t>NSAIDs</a:t>
            </a:r>
            <a:r>
              <a:rPr lang="en-US" dirty="0" smtClean="0">
                <a:cs typeface="Cordia New" pitchFamily="34" charset="-34"/>
              </a:rPr>
              <a:t> </a:t>
            </a:r>
            <a:r>
              <a:rPr lang="en-US" dirty="0" err="1" smtClean="0">
                <a:cs typeface="Cordia New" pitchFamily="34" charset="-34"/>
              </a:rPr>
              <a:t>eg</a:t>
            </a:r>
            <a:r>
              <a:rPr lang="en-US" dirty="0" smtClean="0">
                <a:cs typeface="Cordia New" pitchFamily="34" charset="-34"/>
              </a:rPr>
              <a:t>. </a:t>
            </a:r>
            <a:r>
              <a:rPr lang="en-US" dirty="0" err="1" smtClean="0">
                <a:cs typeface="Cordia New" pitchFamily="34" charset="-34"/>
              </a:rPr>
              <a:t>Diclofenac</a:t>
            </a:r>
            <a:r>
              <a:rPr lang="en-US" dirty="0" smtClean="0">
                <a:cs typeface="Cordia New" pitchFamily="34" charset="-34"/>
              </a:rPr>
              <a:t> </a:t>
            </a:r>
            <a:r>
              <a:rPr lang="th-TH" dirty="0" smtClean="0"/>
              <a:t>ทั้งยากินและยาฉีด</a:t>
            </a:r>
            <a:r>
              <a:rPr lang="en-US" dirty="0" smtClean="0">
                <a:cs typeface="Cordia New" pitchFamily="34" charset="-34"/>
              </a:rPr>
              <a:t>, </a:t>
            </a:r>
            <a:r>
              <a:rPr lang="en-US" dirty="0" err="1" smtClean="0">
                <a:cs typeface="Cordia New" pitchFamily="34" charset="-34"/>
              </a:rPr>
              <a:t>Ibruprofen</a:t>
            </a:r>
            <a:endParaRPr lang="th-TH" dirty="0" smtClean="0"/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1692275" y="3689350"/>
            <a:ext cx="6408738" cy="3168650"/>
          </a:xfrm>
          <a:prstGeom prst="irregularSeal2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6000">
                <a:solidFill>
                  <a:schemeClr val="hlink"/>
                </a:solidFill>
              </a:rPr>
              <a:t>ระวัง</a:t>
            </a:r>
          </a:p>
          <a:p>
            <a:pPr algn="ctr"/>
            <a:r>
              <a:rPr lang="th-TH" sz="6000">
                <a:solidFill>
                  <a:schemeClr val="hlink"/>
                </a:solidFill>
              </a:rPr>
              <a:t>เถาวัลย์เปรียง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48668" y="2022207"/>
            <a:ext cx="42466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แบ่ง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Zone </a:t>
            </a: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บริการ </a:t>
            </a:r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PCC 5 </a:t>
            </a: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พื้นที่</a:t>
            </a:r>
          </a:p>
          <a:p>
            <a:pPr algn="ctr"/>
            <a:r>
              <a:rPr lang="th-TH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เริ่ม มิ.ย.63</a:t>
            </a:r>
            <a:endParaRPr lang="th-TH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6868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sz="5400">
                <a:solidFill>
                  <a:srgbClr val="FF00FF"/>
                </a:solidFill>
              </a:rPr>
              <a:t>ปัญหา ข้อเสนอแนะ ในประเด็นอื่น ๆ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3528392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6"/>
          <p:cNvSpPr>
            <a:spLocks noChangeArrowheads="1" noChangeShapeType="1" noTextEdit="1"/>
          </p:cNvSpPr>
          <p:nvPr/>
        </p:nvSpPr>
        <p:spPr bwMode="auto">
          <a:xfrm>
            <a:off x="900113" y="1700213"/>
            <a:ext cx="6480175" cy="36004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THANK YOU</a:t>
            </a:r>
            <a:endParaRPr lang="th-TH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764704"/>
            <a:ext cx="7200799" cy="5400600"/>
          </a:xfrm>
        </p:spPr>
      </p:pic>
    </p:spTree>
    <p:extLst>
      <p:ext uri="{BB962C8B-B14F-4D97-AF65-F5344CB8AC3E}">
        <p14:creationId xmlns:p14="http://schemas.microsoft.com/office/powerpoint/2010/main" val="578656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300039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6600" dirty="0" smtClean="0">
                <a:solidFill>
                  <a:srgbClr val="0000FF"/>
                </a:solidFill>
                <a:effectLst/>
              </a:rPr>
              <a:t>มอบเกียรติบัตร</a:t>
            </a:r>
            <a:br>
              <a:rPr lang="th-TH" sz="6600" dirty="0" smtClean="0">
                <a:solidFill>
                  <a:srgbClr val="0000FF"/>
                </a:solidFill>
                <a:effectLst/>
              </a:rPr>
            </a:br>
            <a:r>
              <a:rPr lang="th-TH" sz="6600" dirty="0" smtClean="0">
                <a:solidFill>
                  <a:srgbClr val="0000FF"/>
                </a:solidFill>
                <a:effectLst/>
              </a:rPr>
              <a:t>รพ.สต. ที่ผ่านเกณฑ์ประเมิน</a:t>
            </a:r>
            <a:br>
              <a:rPr lang="th-TH" sz="6600" dirty="0" smtClean="0">
                <a:solidFill>
                  <a:srgbClr val="0000FF"/>
                </a:solidFill>
                <a:effectLst/>
              </a:rPr>
            </a:br>
            <a:r>
              <a:rPr lang="th-TH" sz="6600" dirty="0" smtClean="0">
                <a:solidFill>
                  <a:srgbClr val="0000FF"/>
                </a:solidFill>
                <a:effectLst/>
              </a:rPr>
              <a:t>รพ.สต.ติดดาว 2562</a:t>
            </a:r>
            <a:endParaRPr lang="th-TH" sz="6600" dirty="0">
              <a:solidFill>
                <a:srgbClr val="0000FF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4464496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 smtClean="0"/>
              <a:t>19</a:t>
            </a:r>
            <a:r>
              <a:rPr lang="th-TH" dirty="0" smtClean="0">
                <a:solidFill>
                  <a:schemeClr val="tx1"/>
                </a:solidFill>
              </a:rPr>
              <a:t>  รพ.สต./</a:t>
            </a:r>
            <a:r>
              <a:rPr lang="th-TH" dirty="0" err="1" smtClean="0">
                <a:solidFill>
                  <a:schemeClr val="tx1"/>
                </a:solidFill>
              </a:rPr>
              <a:t>ศสม</a:t>
            </a:r>
            <a:r>
              <a:rPr lang="th-TH" dirty="0" smtClean="0">
                <a:solidFill>
                  <a:schemeClr val="tx1"/>
                </a:solidFill>
              </a:rPr>
              <a:t>. ที่ผ่านเกณฑ์ รพ.สต.ติดดาว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คะแนนรวม มากกว่า ร้อยละ 80</a:t>
            </a:r>
            <a:endParaRPr lang="th-TH" dirty="0">
              <a:solidFill>
                <a:srgbClr val="FF0000"/>
              </a:solidFill>
            </a:endParaRP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25935"/>
              </p:ext>
            </p:extLst>
          </p:nvPr>
        </p:nvGraphicFramePr>
        <p:xfrm>
          <a:off x="1463675" y="1916832"/>
          <a:ext cx="6060654" cy="4331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0327"/>
                <a:gridCol w="3030327"/>
              </a:tblGrid>
              <a:tr h="372779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ordia New"/>
                        </a:rPr>
                        <a:t>ชื่อ รพ.สต.</a:t>
                      </a:r>
                      <a:endParaRPr lang="th-TH" sz="2400" b="1" i="0" u="none" strike="noStrike" dirty="0">
                        <a:solidFill>
                          <a:srgbClr val="0000FF"/>
                        </a:solidFill>
                        <a:effectLst/>
                        <a:latin typeface="Cordi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ordia New"/>
                        </a:rPr>
                        <a:t>ชื่อ รพ.สต.</a:t>
                      </a:r>
                      <a:endParaRPr lang="th-TH" sz="2400" b="1" i="0" u="none" strike="noStrike" dirty="0">
                        <a:solidFill>
                          <a:srgbClr val="0000FF"/>
                        </a:solidFill>
                        <a:effectLst/>
                        <a:latin typeface="Cordia New"/>
                      </a:endParaRPr>
                    </a:p>
                  </a:txBody>
                  <a:tcPr marL="9525" marR="9525" marT="9525" marB="0"/>
                </a:tc>
              </a:tr>
              <a:tr h="372779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ordia New"/>
                        </a:rPr>
                        <a:t>ป่า</a:t>
                      </a:r>
                      <a:r>
                        <a:rPr lang="th-TH" sz="2400" b="1" i="0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Cordia New"/>
                        </a:rPr>
                        <a:t>เซ่า</a:t>
                      </a:r>
                      <a:endParaRPr lang="th-TH" sz="2400" b="1" i="0" u="none" strike="noStrike" dirty="0" smtClean="0">
                        <a:solidFill>
                          <a:srgbClr val="0000FF"/>
                        </a:solidFill>
                        <a:effectLst/>
                        <a:latin typeface="Cordi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ordia New"/>
                        </a:rPr>
                        <a:t>ขุนฝาง</a:t>
                      </a:r>
                      <a:endParaRPr lang="th-TH" sz="2400" b="1" i="0" u="none" strike="noStrike" dirty="0">
                        <a:solidFill>
                          <a:srgbClr val="0000FF"/>
                        </a:solidFill>
                        <a:effectLst/>
                        <a:latin typeface="Cordia New"/>
                      </a:endParaRPr>
                    </a:p>
                  </a:txBody>
                  <a:tcPr marL="9525" marR="9525" marT="9525" marB="0" anchor="b"/>
                </a:tc>
              </a:tr>
              <a:tr h="372779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Cordia New"/>
                        </a:rPr>
                        <a:t>หาดกรวด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Cordia New"/>
                        </a:rPr>
                        <a:t>อต</a:t>
                      </a:r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Cordia New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72779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Cordia New"/>
                        </a:rPr>
                        <a:t>ม่อนดินแดง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Cordia New"/>
                        </a:rPr>
                        <a:t>ชายเขา </a:t>
                      </a:r>
                    </a:p>
                  </a:txBody>
                  <a:tcPr marL="9525" marR="9525" marT="9525" marB="0"/>
                </a:tc>
              </a:tr>
              <a:tr h="372779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Cordia New"/>
                        </a:rPr>
                        <a:t>วังสีสูบ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Cordia New"/>
                        </a:rPr>
                        <a:t>ด่านนาขาม </a:t>
                      </a:r>
                    </a:p>
                  </a:txBody>
                  <a:tcPr marL="9525" marR="9525" marT="9525" marB="0"/>
                </a:tc>
              </a:tr>
              <a:tr h="372779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Cordia New"/>
                        </a:rPr>
                        <a:t>ห้วยฮ้า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Cordia New"/>
                        </a:rPr>
                        <a:t>บ้านเกาะ </a:t>
                      </a:r>
                    </a:p>
                  </a:txBody>
                  <a:tcPr marL="9525" marR="9525" marT="9525" marB="0"/>
                </a:tc>
              </a:tr>
              <a:tr h="372779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Cordia New"/>
                        </a:rPr>
                        <a:t>บ้านด่าน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Cordia New"/>
                        </a:rPr>
                        <a:t>บ้านท่า </a:t>
                      </a:r>
                    </a:p>
                  </a:txBody>
                  <a:tcPr marL="9525" marR="9525" marT="9525" marB="0"/>
                </a:tc>
              </a:tr>
              <a:tr h="372779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Cordia New"/>
                        </a:rPr>
                        <a:t>คุ้งตะเภา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Cordia New"/>
                        </a:rPr>
                        <a:t>หาดงิ้ว</a:t>
                      </a:r>
                    </a:p>
                  </a:txBody>
                  <a:tcPr marL="9525" marR="9525" marT="9525" marB="0"/>
                </a:tc>
              </a:tr>
              <a:tr h="372779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Cordia New"/>
                        </a:rPr>
                        <a:t>งิ้วงาม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Cordia New"/>
                        </a:rPr>
                        <a:t>ผาจุก </a:t>
                      </a:r>
                    </a:p>
                  </a:txBody>
                  <a:tcPr marL="9525" marR="9525" marT="9525" marB="0"/>
                </a:tc>
              </a:tr>
              <a:tr h="372779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Cordia New"/>
                        </a:rPr>
                        <a:t>น้ำ</a:t>
                      </a:r>
                      <a:r>
                        <a:rPr lang="th-TH" sz="24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Cordia New"/>
                        </a:rPr>
                        <a:t>ริด</a:t>
                      </a:r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Cordia New"/>
                        </a:rPr>
                        <a:t>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Cordia New"/>
                        </a:rPr>
                        <a:t>วังกะพี้ </a:t>
                      </a:r>
                    </a:p>
                  </a:txBody>
                  <a:tcPr marL="9525" marR="9525" marT="9525" marB="0"/>
                </a:tc>
              </a:tr>
              <a:tr h="54696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Cordia New"/>
                        </a:rPr>
                        <a:t>แสนตอ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th-TH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71600" y="2276872"/>
            <a:ext cx="7200900" cy="13144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6600" dirty="0">
                <a:cs typeface="Tahoma" pitchFamily="34" charset="0"/>
              </a:rPr>
              <a:t>การดำเนินงาน </a:t>
            </a:r>
            <a:r>
              <a:rPr lang="en-US" sz="6600" dirty="0">
                <a:solidFill>
                  <a:srgbClr val="FF0000"/>
                </a:solidFill>
                <a:cs typeface="Tahoma" pitchFamily="34" charset="0"/>
              </a:rPr>
              <a:t>RDU</a:t>
            </a:r>
            <a:endParaRPr lang="th-TH" sz="6600" dirty="0">
              <a:solidFill>
                <a:srgbClr val="FF0000"/>
              </a:solidFill>
              <a:cs typeface="Tahom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089299" y="4293096"/>
            <a:ext cx="6045200" cy="159385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th-TH" sz="3600" dirty="0" err="1" smtClean="0">
                <a:cs typeface="Tahoma" pitchFamily="34" charset="0"/>
              </a:rPr>
              <a:t>คป</a:t>
            </a:r>
            <a:r>
              <a:rPr lang="th-TH" sz="3600" dirty="0" smtClean="0">
                <a:cs typeface="Tahoma" pitchFamily="34" charset="0"/>
              </a:rPr>
              <a:t>สอ.เมือง จังหวัดอุตรดิตถ์</a:t>
            </a:r>
          </a:p>
          <a:p>
            <a:pPr marL="0" indent="0" algn="ctr">
              <a:buFont typeface="Wingdings" pitchFamily="2" charset="2"/>
              <a:buNone/>
            </a:pPr>
            <a:r>
              <a:rPr lang="th-TH" sz="3600" dirty="0" smtClean="0">
                <a:cs typeface="Tahoma" pitchFamily="34" charset="0"/>
              </a:rPr>
              <a:t>ปีงบประมาณ </a:t>
            </a:r>
            <a:r>
              <a:rPr lang="en-US" sz="3600" dirty="0" smtClean="0">
                <a:cs typeface="Tahoma" pitchFamily="34" charset="0"/>
              </a:rPr>
              <a:t>2562</a:t>
            </a:r>
            <a:endParaRPr lang="th-TH" sz="3600" dirty="0" smtClean="0">
              <a:cs typeface="Tahoma" pitchFamily="34" charset="0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2124075" y="620713"/>
            <a:ext cx="5256213" cy="1512887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600">
                <a:solidFill>
                  <a:srgbClr val="FF0000"/>
                </a:solidFill>
              </a:rPr>
              <a:t>นโยบายต่อเนื่อง 5 ปี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214313"/>
            <a:ext cx="8858250" cy="1462087"/>
          </a:xfrm>
          <a:solidFill>
            <a:srgbClr val="92D050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sz="3200" dirty="0">
                <a:solidFill>
                  <a:schemeClr val="tx1"/>
                </a:solidFill>
                <a:cs typeface="Tahoma" pitchFamily="34" charset="0"/>
              </a:rPr>
              <a:t>ตัวชี้วัด </a:t>
            </a:r>
            <a:r>
              <a:rPr lang="en-US" sz="2400" dirty="0">
                <a:solidFill>
                  <a:schemeClr val="tx1"/>
                </a:solidFill>
                <a:cs typeface="Tahoma" pitchFamily="34" charset="0"/>
              </a:rPr>
              <a:t>RDU</a:t>
            </a:r>
            <a:r>
              <a:rPr lang="en-US" sz="3200" dirty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th-TH" sz="3200" dirty="0">
                <a:solidFill>
                  <a:schemeClr val="tx1"/>
                </a:solidFill>
                <a:cs typeface="Tahoma" pitchFamily="34" charset="0"/>
              </a:rPr>
              <a:t>ระดับ รพ.สต.</a:t>
            </a:r>
            <a:r>
              <a:rPr lang="en-US" sz="3200" dirty="0">
                <a:solidFill>
                  <a:schemeClr val="tx1"/>
                </a:solidFill>
                <a:cs typeface="Tahoma" pitchFamily="34" charset="0"/>
              </a:rPr>
              <a:t>/</a:t>
            </a:r>
            <a:r>
              <a:rPr lang="th-TH" sz="3200" dirty="0">
                <a:solidFill>
                  <a:schemeClr val="tx1"/>
                </a:solidFill>
                <a:cs typeface="Tahoma" pitchFamily="34" charset="0"/>
              </a:rPr>
              <a:t>หน่วยบริการปฐมภูมิ</a:t>
            </a:r>
          </a:p>
        </p:txBody>
      </p:sp>
      <p:pic>
        <p:nvPicPr>
          <p:cNvPr id="15363" name="Picture 2" descr="C:\Users\BOSS\Desktop\New folder\7-12-2559 22-27-49.pn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560" y="1700808"/>
            <a:ext cx="7913687" cy="4643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ผลงานภาพรวม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>จำนวน รพสตที่ผ่านเกณฑ์ </a:t>
            </a:r>
            <a:r>
              <a:rPr lang="en-US" dirty="0" smtClean="0">
                <a:solidFill>
                  <a:schemeClr val="tx1"/>
                </a:solidFill>
              </a:rPr>
              <a:t>RDU </a:t>
            </a:r>
            <a:endParaRPr lang="th-TH" dirty="0">
              <a:solidFill>
                <a:schemeClr val="tx1"/>
              </a:solidFill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078569"/>
              </p:ext>
            </p:extLst>
          </p:nvPr>
        </p:nvGraphicFramePr>
        <p:xfrm>
          <a:off x="1043608" y="1988840"/>
          <a:ext cx="6984774" cy="467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129"/>
                <a:gridCol w="1164129"/>
                <a:gridCol w="1164129"/>
                <a:gridCol w="1164129"/>
                <a:gridCol w="1164129"/>
                <a:gridCol w="1164129"/>
              </a:tblGrid>
              <a:tr h="147959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โรค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Goal </a:t>
                      </a:r>
                      <a:r>
                        <a:rPr lang="th-TH" sz="2400" dirty="0" smtClean="0"/>
                        <a:t>การใช้</a:t>
                      </a:r>
                      <a:r>
                        <a:rPr lang="th-TH" sz="2400" baseline="0" dirty="0" smtClean="0"/>
                        <a:t> </a:t>
                      </a:r>
                      <a:r>
                        <a:rPr lang="en-US" sz="2400" baseline="0" dirty="0" smtClean="0"/>
                        <a:t>ABO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ปี</a:t>
                      </a:r>
                      <a:r>
                        <a:rPr lang="th-TH" sz="2400" baseline="0" dirty="0" smtClean="0"/>
                        <a:t> 2559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ปี 2560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ปี 2561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ปี 2562</a:t>
                      </a:r>
                      <a:endParaRPr lang="th-TH" sz="2400" dirty="0"/>
                    </a:p>
                  </a:txBody>
                  <a:tcPr/>
                </a:tc>
              </a:tr>
              <a:tr h="85722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URI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 20 %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0/21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8/21</a:t>
                      </a:r>
                    </a:p>
                    <a:p>
                      <a:r>
                        <a:rPr lang="en-US" sz="2000" dirty="0" smtClean="0"/>
                        <a:t>=38.1%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20/21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=95.2%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21/21</a:t>
                      </a:r>
                    </a:p>
                    <a:p>
                      <a:r>
                        <a:rPr lang="en-US" sz="2000" dirty="0" smtClean="0"/>
                        <a:t>=</a:t>
                      </a:r>
                      <a:r>
                        <a:rPr lang="en-US" sz="2000" baseline="0" dirty="0" smtClean="0"/>
                        <a:t> 100 %</a:t>
                      </a:r>
                      <a:endParaRPr lang="en-US" sz="2000" dirty="0" smtClean="0"/>
                    </a:p>
                  </a:txBody>
                  <a:tcPr/>
                </a:tc>
              </a:tr>
              <a:tr h="85722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&lt; 20 %</a:t>
                      </a:r>
                      <a:endParaRPr lang="th-TH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1/21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=4.7%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2/21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=9.5%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19/21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=90.5%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21/21</a:t>
                      </a:r>
                    </a:p>
                    <a:p>
                      <a:r>
                        <a:rPr lang="en-US" sz="2000" dirty="0" smtClean="0"/>
                        <a:t>=</a:t>
                      </a:r>
                      <a:r>
                        <a:rPr lang="en-US" sz="2000" baseline="0" dirty="0" smtClean="0"/>
                        <a:t> 100 %</a:t>
                      </a:r>
                      <a:endParaRPr lang="en-US" sz="2000" dirty="0" smtClean="0"/>
                    </a:p>
                  </a:txBody>
                  <a:tcPr/>
                </a:tc>
              </a:tr>
              <a:tr h="1479598"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รวม 2 โรค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&lt; 20 %</a:t>
                      </a:r>
                      <a:endParaRPr lang="th-TH" sz="2400" dirty="0" smtClean="0"/>
                    </a:p>
                    <a:p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0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2/21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=9.5%</a:t>
                      </a:r>
                      <a:endParaRPr lang="th-TH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19/21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=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90.5%</a:t>
                      </a:r>
                      <a:endParaRPr lang="th-TH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21/21</a:t>
                      </a:r>
                    </a:p>
                    <a:p>
                      <a:r>
                        <a:rPr lang="en-US" sz="2000" dirty="0" smtClean="0"/>
                        <a:t>=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100 %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5949280"/>
            <a:ext cx="720477" cy="69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60390"/>
            <a:ext cx="720477" cy="69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  <a:solidFill>
            <a:srgbClr val="FFFF00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dirty="0"/>
              <a:t>          แผนการดำเนินงานปี </a:t>
            </a:r>
            <a:r>
              <a:rPr lang="th-TH" dirty="0" smtClean="0"/>
              <a:t>2563 </a:t>
            </a:r>
            <a:r>
              <a:rPr lang="th-TH" dirty="0"/>
              <a:t>ของจังหวัด</a:t>
            </a:r>
          </a:p>
        </p:txBody>
      </p:sp>
      <p:sp>
        <p:nvSpPr>
          <p:cNvPr id="18435" name="ตัวยึดเนื้อหา 2"/>
          <p:cNvSpPr>
            <a:spLocks noGrp="1"/>
          </p:cNvSpPr>
          <p:nvPr>
            <p:ph idx="4294967295"/>
          </p:nvPr>
        </p:nvSpPr>
        <p:spPr>
          <a:xfrm>
            <a:off x="1371600" y="2017713"/>
            <a:ext cx="7772400" cy="4114800"/>
          </a:xfrm>
          <a:solidFill>
            <a:srgbClr val="CCECFF"/>
          </a:solidFill>
        </p:spPr>
        <p:txBody>
          <a:bodyPr/>
          <a:lstStyle/>
          <a:p>
            <a:r>
              <a:rPr lang="en-US" sz="6000" dirty="0" smtClean="0">
                <a:solidFill>
                  <a:srgbClr val="FF00FF"/>
                </a:solidFill>
              </a:rPr>
              <a:t>Community RDU</a:t>
            </a:r>
          </a:p>
          <a:p>
            <a:r>
              <a:rPr lang="th-TH" sz="6000" dirty="0" smtClean="0">
                <a:solidFill>
                  <a:srgbClr val="FF00FF"/>
                </a:solidFill>
              </a:rPr>
              <a:t>รพสต.ม่อนดินแดง นำร่องส่งประกวด</a:t>
            </a:r>
            <a:r>
              <a:rPr lang="en-US" sz="6000" dirty="0" smtClean="0">
                <a:solidFill>
                  <a:srgbClr val="FF00FF"/>
                </a:solidFill>
              </a:rPr>
              <a:t>? </a:t>
            </a:r>
            <a:r>
              <a:rPr lang="en-US" sz="6000" dirty="0">
                <a:solidFill>
                  <a:srgbClr val="FF00FF"/>
                </a:solidFill>
              </a:rPr>
              <a:t> </a:t>
            </a:r>
            <a:r>
              <a:rPr lang="th-TH" sz="6000" dirty="0" err="1" smtClean="0">
                <a:solidFill>
                  <a:srgbClr val="FF00FF"/>
                </a:solidFill>
              </a:rPr>
              <a:t>ภก</a:t>
            </a:r>
            <a:r>
              <a:rPr lang="th-TH" sz="6000" dirty="0" smtClean="0">
                <a:solidFill>
                  <a:srgbClr val="FF00FF"/>
                </a:solidFill>
              </a:rPr>
              <a:t>.เสมอเทพ</a:t>
            </a:r>
          </a:p>
          <a:p>
            <a:r>
              <a:rPr lang="th-TH" sz="6000" dirty="0">
                <a:solidFill>
                  <a:srgbClr val="FF00FF"/>
                </a:solidFill>
              </a:rPr>
              <a:t> </a:t>
            </a:r>
            <a:r>
              <a:rPr lang="th-TH" sz="6000" dirty="0" smtClean="0">
                <a:solidFill>
                  <a:srgbClr val="0000FF"/>
                </a:solidFill>
              </a:rPr>
              <a:t>งานเภสัช ทำอะไรกับ งานนี้</a:t>
            </a:r>
            <a:r>
              <a:rPr lang="en-US" sz="6000" dirty="0" smtClean="0">
                <a:solidFill>
                  <a:srgbClr val="0000FF"/>
                </a:solidFill>
              </a:rPr>
              <a:t>??</a:t>
            </a:r>
            <a:endParaRPr lang="th-TH" sz="6000" dirty="0" smtClean="0">
              <a:solidFill>
                <a:srgbClr val="0000FF"/>
              </a:solidFill>
            </a:endParaRPr>
          </a:p>
          <a:p>
            <a:endParaRPr lang="th-TH" sz="6000" dirty="0" smtClean="0">
              <a:solidFill>
                <a:srgbClr val="FF00FF"/>
              </a:solidFill>
            </a:endParaRPr>
          </a:p>
        </p:txBody>
      </p:sp>
      <p:sp>
        <p:nvSpPr>
          <p:cNvPr id="18437" name="AutoShape 6"/>
          <p:cNvSpPr>
            <a:spLocks noChangeArrowheads="1"/>
          </p:cNvSpPr>
          <p:nvPr/>
        </p:nvSpPr>
        <p:spPr bwMode="auto">
          <a:xfrm>
            <a:off x="0" y="333375"/>
            <a:ext cx="2700338" cy="1584325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Cordia New" pitchFamily="34" charset="-34"/>
                <a:cs typeface="JasmineUPC" pitchFamily="18" charset="-34"/>
              </a:rPr>
              <a:t>NEW</a:t>
            </a:r>
            <a:endParaRPr lang="th-TH" sz="3600" b="1">
              <a:solidFill>
                <a:schemeClr val="bg1"/>
              </a:solidFill>
              <a:latin typeface="Cordia New" pitchFamily="34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หมุดยึด">
  <a:themeElements>
    <a:clrScheme name="หมุดยึด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หมุดยึด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หมุดยึด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2219</TotalTime>
  <Words>681</Words>
  <Application>Microsoft Office PowerPoint</Application>
  <PresentationFormat>นำเสนอทางหน้าจอ (4:3)</PresentationFormat>
  <Paragraphs>149</Paragraphs>
  <Slides>29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29</vt:i4>
      </vt:variant>
    </vt:vector>
  </HeadingPairs>
  <TitlesOfParts>
    <vt:vector size="30" baseType="lpstr">
      <vt:lpstr>หมุดยึด</vt:lpstr>
      <vt:lpstr>ประชุม PTC รพ.สต. คปสอ.เมือง ประจำปี 2563</vt:lpstr>
      <vt:lpstr>อบรมฟื้นฟูความรู้วิชาการ </vt:lpstr>
      <vt:lpstr>งานนำเสนอ PowerPoint</vt:lpstr>
      <vt:lpstr>มอบเกียรติบัตร รพ.สต. ที่ผ่านเกณฑ์ประเมิน รพ.สต.ติดดาว 2562</vt:lpstr>
      <vt:lpstr>19  รพ.สต./ศสม. ที่ผ่านเกณฑ์ รพ.สต.ติดดาว  คะแนนรวม มากกว่า ร้อยละ 80</vt:lpstr>
      <vt:lpstr>การดำเนินงาน RDU</vt:lpstr>
      <vt:lpstr>ตัวชี้วัด RDU ระดับ รพ.สต./หน่วยบริการปฐมภูมิ</vt:lpstr>
      <vt:lpstr>ผลงานภาพรวม  จำนวน รพสตที่ผ่านเกณฑ์ RDU </vt:lpstr>
      <vt:lpstr>          แผนการดำเนินงานปี 2563 ของจังหวัด</vt:lpstr>
      <vt:lpstr>มูลค่ายาเหลือคืนจากการทำ   โครงการพกยาหาหมอ</vt:lpstr>
      <vt:lpstr>รายงานมูลค่ายาหมดอายุ  </vt:lpstr>
      <vt:lpstr>นิเทศ รพ.สต.ติดดาว  ปี 2563</vt:lpstr>
      <vt:lpstr>กำหนดช่วงเวลา นิเทศ ระหว่าง  23-27 มี.ค. 2563</vt:lpstr>
      <vt:lpstr>ชี้แจงเกณฑ์นิเทศ</vt:lpstr>
      <vt:lpstr>แจ้งเกณฑ์การนิเทศ ปี2563</vt:lpstr>
      <vt:lpstr>พิจารณายาเข้า-ออก  จากบัญชี รพ.สต. (พญ.กนกวรรณเข้าร่วม 13.00 น.)</vt:lpstr>
      <vt:lpstr>แจ้งรายการยาเข้าบัญชี  ปี2563 </vt:lpstr>
      <vt:lpstr>การเบิก Ativan, Phenobarb</vt:lpstr>
      <vt:lpstr>Pharutth.net</vt:lpstr>
      <vt:lpstr>ประสานงานจาก คลังยา+ตึกน้ำเกลือ+พัสดุ</vt:lpstr>
      <vt:lpstr>งานคลังยา</vt:lpstr>
      <vt:lpstr>งานน้ำเกลือ</vt:lpstr>
      <vt:lpstr>งานยาน้ำและยาสมุนไพร</vt:lpstr>
      <vt:lpstr>เวชภัณฑ์มิใช่ยา</vt:lpstr>
      <vt:lpstr>งานนำเสนอ PowerPoint</vt:lpstr>
      <vt:lpstr>ผล lab CKD  กับการรักษา</vt:lpstr>
      <vt:lpstr>งานนำเสนอ PowerPoint</vt:lpstr>
      <vt:lpstr>ปัญหา ข้อเสนอแนะ ในประเด็นอื่น ๆ</vt:lpstr>
      <vt:lpstr>งานนำเสนอ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ประชุมรพ.สต.ประจำปี 2557</dc:title>
  <dc:creator>User</dc:creator>
  <cp:lastModifiedBy>admin</cp:lastModifiedBy>
  <cp:revision>516</cp:revision>
  <dcterms:created xsi:type="dcterms:W3CDTF">2014-09-08T12:23:17Z</dcterms:created>
  <dcterms:modified xsi:type="dcterms:W3CDTF">2020-03-11T09:49:41Z</dcterms:modified>
</cp:coreProperties>
</file>