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4" r:id="rId2"/>
  </p:sldIdLst>
  <p:sldSz cx="9906000" cy="6858000" type="A4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FFCC"/>
    <a:srgbClr val="000000"/>
    <a:srgbClr val="F7F8CC"/>
    <a:srgbClr val="FD4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02" y="-11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22D8AE-74EA-4EDD-836D-BE97854B5743}" type="datetimeFigureOut">
              <a:rPr lang="th-TH" smtClean="0"/>
              <a:t>07/11/62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F587FB-413B-4B38-8ADD-800B6016E0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14737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0" y="2130430"/>
            <a:ext cx="84201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FA59-5322-4F88-92C5-5D9E7840E3FC}" type="datetimeFigureOut">
              <a:rPr lang="th-TH" smtClean="0"/>
              <a:pPr/>
              <a:t>07/11/62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79DB2-A65B-4BE0-9C90-53B3B5041F3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FA59-5322-4F88-92C5-5D9E7840E3FC}" type="datetimeFigureOut">
              <a:rPr lang="th-TH" smtClean="0"/>
              <a:pPr/>
              <a:t>07/11/62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79DB2-A65B-4BE0-9C90-53B3B5041F3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6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6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FA59-5322-4F88-92C5-5D9E7840E3FC}" type="datetimeFigureOut">
              <a:rPr lang="th-TH" smtClean="0"/>
              <a:pPr/>
              <a:t>07/11/62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79DB2-A65B-4BE0-9C90-53B3B5041F3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FA59-5322-4F88-92C5-5D9E7840E3FC}" type="datetimeFigureOut">
              <a:rPr lang="th-TH" smtClean="0"/>
              <a:pPr/>
              <a:t>07/11/62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79DB2-A65B-4BE0-9C90-53B3B5041F3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FA59-5322-4F88-92C5-5D9E7840E3FC}" type="datetimeFigureOut">
              <a:rPr lang="th-TH" smtClean="0"/>
              <a:pPr/>
              <a:t>07/11/62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79DB2-A65B-4BE0-9C90-53B3B5041F3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95300" y="1600203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035550" y="1600203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FA59-5322-4F88-92C5-5D9E7840E3FC}" type="datetimeFigureOut">
              <a:rPr lang="th-TH" smtClean="0"/>
              <a:pPr/>
              <a:t>07/11/62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79DB2-A65B-4BE0-9C90-53B3B5041F3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2" y="1535115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302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112" y="1535115"/>
            <a:ext cx="43785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FA59-5322-4F88-92C5-5D9E7840E3FC}" type="datetimeFigureOut">
              <a:rPr lang="th-TH" smtClean="0"/>
              <a:pPr/>
              <a:t>07/11/62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79DB2-A65B-4BE0-9C90-53B3B5041F3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FA59-5322-4F88-92C5-5D9E7840E3FC}" type="datetimeFigureOut">
              <a:rPr lang="th-TH" smtClean="0"/>
              <a:pPr/>
              <a:t>07/11/62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79DB2-A65B-4BE0-9C90-53B3B5041F3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FA59-5322-4F88-92C5-5D9E7840E3FC}" type="datetimeFigureOut">
              <a:rPr lang="th-TH" smtClean="0"/>
              <a:pPr/>
              <a:t>07/11/62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79DB2-A65B-4BE0-9C90-53B3B5041F3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5" y="273051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305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FA59-5322-4F88-92C5-5D9E7840E3FC}" type="datetimeFigureOut">
              <a:rPr lang="th-TH" smtClean="0"/>
              <a:pPr/>
              <a:t>07/11/62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79DB2-A65B-4BE0-9C90-53B3B5041F3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FA59-5322-4F88-92C5-5D9E7840E3FC}" type="datetimeFigureOut">
              <a:rPr lang="th-TH" smtClean="0"/>
              <a:pPr/>
              <a:t>07/11/62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79DB2-A65B-4BE0-9C90-53B3B5041F3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1FA59-5322-4F88-92C5-5D9E7840E3FC}" type="datetimeFigureOut">
              <a:rPr lang="th-TH" smtClean="0"/>
              <a:pPr/>
              <a:t>07/11/62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79DB2-A65B-4BE0-9C90-53B3B5041F3F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344488" y="116632"/>
            <a:ext cx="9289031" cy="4001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Angsana New" pitchFamily="18" charset="-34"/>
                <a:cs typeface="TH SarabunPSK" pitchFamily="34" charset="-34"/>
              </a:rPr>
              <a:t>การเฝ้าระวังสารปนเปื้อนในอาหารสด</a:t>
            </a:r>
            <a:endParaRPr kumimoji="0" lang="th-TH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465168" y="6029999"/>
            <a:ext cx="2576736" cy="830997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ผู้รับผิดชอบ 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1.</a:t>
            </a:r>
            <a:r>
              <a:rPr lang="th-TH" sz="1600" dirty="0" err="1" smtClean="0">
                <a:latin typeface="TH SarabunPSK" pitchFamily="34" charset="-34"/>
                <a:cs typeface="TH SarabunPSK" pitchFamily="34" charset="-34"/>
              </a:rPr>
              <a:t>พิช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ชา</a:t>
            </a:r>
            <a:r>
              <a:rPr lang="th-TH" sz="1600" dirty="0" err="1" smtClean="0">
                <a:latin typeface="TH SarabunPSK" pitchFamily="34" charset="-34"/>
                <a:cs typeface="TH SarabunPSK" pitchFamily="34" charset="-34"/>
              </a:rPr>
              <a:t>ภรณ์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 ดำริธรรมเจริญ</a:t>
            </a:r>
          </a:p>
          <a:p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               2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นางอัม</a:t>
            </a:r>
            <a:r>
              <a:rPr lang="th-TH" sz="1600" dirty="0" err="1">
                <a:latin typeface="TH SarabunPSK" pitchFamily="34" charset="-34"/>
                <a:cs typeface="TH SarabunPSK" pitchFamily="34" charset="-34"/>
              </a:rPr>
              <a:t>ไพวรรณ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 ศิลป์</a:t>
            </a:r>
            <a:r>
              <a:rPr lang="th-TH" sz="1600" dirty="0" err="1">
                <a:latin typeface="TH SarabunPSK" pitchFamily="34" charset="-34"/>
                <a:cs typeface="TH SarabunPSK" pitchFamily="34" charset="-34"/>
              </a:rPr>
              <a:t>สุวรรณ์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               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3. </a:t>
            </a:r>
            <a:r>
              <a:rPr lang="th-TH" sz="1600" dirty="0" err="1">
                <a:latin typeface="TH SarabunPSK" pitchFamily="34" charset="-34"/>
                <a:cs typeface="TH SarabunPSK" pitchFamily="34" charset="-34"/>
              </a:rPr>
              <a:t>ภญ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600" dirty="0" err="1">
                <a:latin typeface="TH SarabunPSK" pitchFamily="34" charset="-34"/>
                <a:cs typeface="TH SarabunPSK" pitchFamily="34" charset="-34"/>
              </a:rPr>
              <a:t>เกศนี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 คำมี</a:t>
            </a:r>
          </a:p>
        </p:txBody>
      </p:sp>
      <p:grpSp>
        <p:nvGrpSpPr>
          <p:cNvPr id="125" name="กลุ่ม 124"/>
          <p:cNvGrpSpPr/>
          <p:nvPr/>
        </p:nvGrpSpPr>
        <p:grpSpPr>
          <a:xfrm>
            <a:off x="1136576" y="836712"/>
            <a:ext cx="7776864" cy="5193287"/>
            <a:chOff x="1136576" y="908720"/>
            <a:chExt cx="7776864" cy="5193287"/>
          </a:xfrm>
        </p:grpSpPr>
        <p:grpSp>
          <p:nvGrpSpPr>
            <p:cNvPr id="119" name="กลุ่ม 118"/>
            <p:cNvGrpSpPr/>
            <p:nvPr/>
          </p:nvGrpSpPr>
          <p:grpSpPr>
            <a:xfrm>
              <a:off x="1136576" y="908720"/>
              <a:ext cx="7776864" cy="5193287"/>
              <a:chOff x="1424608" y="539969"/>
              <a:chExt cx="7776864" cy="5193287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3872880" y="620688"/>
                <a:ext cx="2016224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1600" dirty="0">
                    <a:latin typeface="TH SarabunPSK" pitchFamily="34" charset="-34"/>
                    <a:cs typeface="TH SarabunPSK" pitchFamily="34" charset="-34"/>
                  </a:rPr>
                  <a:t>จัดทำแผนการดำเนินการประจำปี</a:t>
                </a:r>
              </a:p>
            </p:txBody>
          </p:sp>
          <p:grpSp>
            <p:nvGrpSpPr>
              <p:cNvPr id="118" name="กลุ่ม 117"/>
              <p:cNvGrpSpPr/>
              <p:nvPr/>
            </p:nvGrpSpPr>
            <p:grpSpPr>
              <a:xfrm>
                <a:off x="1424608" y="539969"/>
                <a:ext cx="7776864" cy="5193287"/>
                <a:chOff x="1424608" y="476672"/>
                <a:chExt cx="7776864" cy="5193287"/>
              </a:xfrm>
            </p:grpSpPr>
            <p:sp>
              <p:nvSpPr>
                <p:cNvPr id="4" name="วงรี 3"/>
                <p:cNvSpPr/>
                <p:nvPr/>
              </p:nvSpPr>
              <p:spPr>
                <a:xfrm>
                  <a:off x="3728864" y="548680"/>
                  <a:ext cx="2160240" cy="432048"/>
                </a:xfrm>
                <a:prstGeom prst="ellipse">
                  <a:avLst/>
                </a:prstGeom>
                <a:noFill/>
                <a:ln w="3175">
                  <a:solidFill>
                    <a:srgbClr val="0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cxnSp>
              <p:nvCxnSpPr>
                <p:cNvPr id="13" name="ลูกศรเชื่อมต่อแบบตรง 12"/>
                <p:cNvCxnSpPr>
                  <a:stCxn id="4" idx="4"/>
                </p:cNvCxnSpPr>
                <p:nvPr/>
              </p:nvCxnSpPr>
              <p:spPr>
                <a:xfrm>
                  <a:off x="4808984" y="980728"/>
                  <a:ext cx="0" cy="936104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TextBox 22"/>
                <p:cNvSpPr txBox="1"/>
                <p:nvPr/>
              </p:nvSpPr>
              <p:spPr>
                <a:xfrm>
                  <a:off x="4016896" y="1916832"/>
                  <a:ext cx="1584176" cy="584775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1600" dirty="0">
                      <a:latin typeface="TH SarabunPSK" pitchFamily="34" charset="-34"/>
                      <a:cs typeface="TH SarabunPSK" pitchFamily="34" charset="-34"/>
                    </a:rPr>
                    <a:t>เก็บตัวอย่างอาหารสดตรวจหาสารปนเปื้อน</a:t>
                  </a:r>
                </a:p>
              </p:txBody>
            </p:sp>
            <p:grpSp>
              <p:nvGrpSpPr>
                <p:cNvPr id="115" name="กลุ่ม 114"/>
                <p:cNvGrpSpPr/>
                <p:nvPr/>
              </p:nvGrpSpPr>
              <p:grpSpPr>
                <a:xfrm>
                  <a:off x="5601072" y="1506270"/>
                  <a:ext cx="3600400" cy="1598176"/>
                  <a:chOff x="5601072" y="1506270"/>
                  <a:chExt cx="3600400" cy="1598176"/>
                </a:xfrm>
              </p:grpSpPr>
              <p:sp>
                <p:nvSpPr>
                  <p:cNvPr id="6" name="TextBox 5"/>
                  <p:cNvSpPr txBox="1"/>
                  <p:nvPr/>
                </p:nvSpPr>
                <p:spPr>
                  <a:xfrm>
                    <a:off x="6465168" y="1506270"/>
                    <a:ext cx="2736304" cy="307777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>
                    <a:solidFill>
                      <a:srgbClr val="7030A0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th-TH" sz="1400" dirty="0">
                        <a:latin typeface="TH SarabunPSK" pitchFamily="34" charset="-34"/>
                        <a:cs typeface="TH SarabunPSK" pitchFamily="34" charset="-34"/>
                      </a:rPr>
                      <a:t>ตลาด</a:t>
                    </a:r>
                    <a:r>
                      <a:rPr lang="th-TH" sz="1400" dirty="0" smtClean="0">
                        <a:latin typeface="TH SarabunPSK" pitchFamily="34" charset="-34"/>
                        <a:cs typeface="TH SarabunPSK" pitchFamily="34" charset="-34"/>
                      </a:rPr>
                      <a:t>สด ตลาดนัด</a:t>
                    </a:r>
                    <a:r>
                      <a:rPr lang="th-TH" sz="1400" dirty="0">
                        <a:solidFill>
                          <a:srgbClr val="002060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rPr>
                      <a:t>ร้านอาหารมีชื่อเสียงของแต่ละอำเภอ </a:t>
                    </a:r>
                    <a:endParaRPr lang="th-TH" sz="1400" dirty="0">
                      <a:latin typeface="TH SarabunPSK" pitchFamily="34" charset="-34"/>
                      <a:cs typeface="TH SarabunPSK" pitchFamily="34" charset="-34"/>
                    </a:endParaRPr>
                  </a:p>
                </p:txBody>
              </p:sp>
              <p:sp>
                <p:nvSpPr>
                  <p:cNvPr id="7" name="TextBox 6"/>
                  <p:cNvSpPr txBox="1"/>
                  <p:nvPr/>
                </p:nvSpPr>
                <p:spPr>
                  <a:xfrm>
                    <a:off x="6465168" y="1938318"/>
                    <a:ext cx="2736304" cy="738664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>
                    <a:solidFill>
                      <a:srgbClr val="7030A0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th-TH" sz="1400" b="1" dirty="0">
                        <a:solidFill>
                          <a:srgbClr val="002060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rPr>
                      <a:t>โรง</a:t>
                    </a:r>
                    <a:r>
                      <a:rPr lang="th-TH" sz="1400" b="1" dirty="0" smtClean="0">
                        <a:solidFill>
                          <a:srgbClr val="002060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rPr>
                      <a:t>ครัวรพ., </a:t>
                    </a:r>
                    <a:r>
                      <a:rPr lang="th-TH" sz="1400" b="1" dirty="0">
                        <a:solidFill>
                          <a:srgbClr val="002060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rPr>
                      <a:t>ร้านอาหารที่อยู่ในถนนอาหารปลอดภัย(ทุกอำเภอ)</a:t>
                    </a:r>
                  </a:p>
                  <a:p>
                    <a:pPr algn="ctr"/>
                    <a:r>
                      <a:rPr lang="th-TH" sz="1400" b="1" dirty="0" smtClean="0">
                        <a:solidFill>
                          <a:srgbClr val="002060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rPr>
                      <a:t> </a:t>
                    </a:r>
                    <a:endParaRPr lang="th-TH" sz="1400" dirty="0">
                      <a:latin typeface="TH SarabunPSK" pitchFamily="34" charset="-34"/>
                      <a:cs typeface="TH SarabunPSK" pitchFamily="34" charset="-34"/>
                    </a:endParaRPr>
                  </a:p>
                </p:txBody>
              </p:sp>
              <p:sp>
                <p:nvSpPr>
                  <p:cNvPr id="8" name="TextBox 7"/>
                  <p:cNvSpPr txBox="1"/>
                  <p:nvPr/>
                </p:nvSpPr>
                <p:spPr>
                  <a:xfrm>
                    <a:off x="6486475" y="2765892"/>
                    <a:ext cx="2160240" cy="338554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>
                    <a:solidFill>
                      <a:srgbClr val="7030A0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th-TH" sz="1600" b="1" dirty="0">
                        <a:solidFill>
                          <a:srgbClr val="002060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rPr>
                      <a:t>ตลาดขายส่งจังหวัดหรืออำเภอ</a:t>
                    </a:r>
                    <a:endParaRPr lang="th-TH" sz="1600" dirty="0">
                      <a:solidFill>
                        <a:srgbClr val="002060"/>
                      </a:solidFill>
                      <a:latin typeface="TH SarabunPSK" pitchFamily="34" charset="-34"/>
                      <a:cs typeface="TH SarabunPSK" pitchFamily="34" charset="-34"/>
                    </a:endParaRPr>
                  </a:p>
                </p:txBody>
              </p:sp>
              <p:cxnSp>
                <p:nvCxnSpPr>
                  <p:cNvPr id="27" name="ลูกศรเชื่อมต่อแบบตรง 26"/>
                  <p:cNvCxnSpPr>
                    <a:stCxn id="23" idx="3"/>
                    <a:endCxn id="6" idx="1"/>
                  </p:cNvCxnSpPr>
                  <p:nvPr/>
                </p:nvCxnSpPr>
                <p:spPr>
                  <a:xfrm flipV="1">
                    <a:off x="5601072" y="1660159"/>
                    <a:ext cx="864096" cy="549061"/>
                  </a:xfrm>
                  <a:prstGeom prst="straightConnector1">
                    <a:avLst/>
                  </a:prstGeom>
                  <a:ln>
                    <a:solidFill>
                      <a:srgbClr val="7030A0"/>
                    </a:solidFill>
                    <a:prstDash val="dash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ลูกศรเชื่อมต่อแบบตรง 28"/>
                  <p:cNvCxnSpPr>
                    <a:stCxn id="23" idx="3"/>
                    <a:endCxn id="7" idx="1"/>
                  </p:cNvCxnSpPr>
                  <p:nvPr/>
                </p:nvCxnSpPr>
                <p:spPr>
                  <a:xfrm flipV="1">
                    <a:off x="5601072" y="2204137"/>
                    <a:ext cx="864096" cy="5083"/>
                  </a:xfrm>
                  <a:prstGeom prst="straightConnector1">
                    <a:avLst/>
                  </a:prstGeom>
                  <a:ln>
                    <a:solidFill>
                      <a:srgbClr val="7030A0"/>
                    </a:solidFill>
                    <a:prstDash val="dash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ลูกศรเชื่อมต่อแบบตรง 33"/>
                  <p:cNvCxnSpPr>
                    <a:stCxn id="23" idx="3"/>
                    <a:endCxn id="8" idx="1"/>
                  </p:cNvCxnSpPr>
                  <p:nvPr/>
                </p:nvCxnSpPr>
                <p:spPr>
                  <a:xfrm>
                    <a:off x="5601072" y="2209220"/>
                    <a:ext cx="885403" cy="725949"/>
                  </a:xfrm>
                  <a:prstGeom prst="straightConnector1">
                    <a:avLst/>
                  </a:prstGeom>
                  <a:ln>
                    <a:solidFill>
                      <a:srgbClr val="7030A0"/>
                    </a:solidFill>
                    <a:prstDash val="dash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5" name="TextBox 34"/>
                <p:cNvSpPr txBox="1"/>
                <p:nvPr/>
              </p:nvSpPr>
              <p:spPr>
                <a:xfrm>
                  <a:off x="5025008" y="3162454"/>
                  <a:ext cx="1008112" cy="338554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1600" dirty="0">
                      <a:latin typeface="TH SarabunPSK" pitchFamily="34" charset="-34"/>
                      <a:cs typeface="TH SarabunPSK" pitchFamily="34" charset="-34"/>
                    </a:rPr>
                    <a:t>ไม่ปลอดภัย</a:t>
                  </a: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3584848" y="3162454"/>
                  <a:ext cx="1008112" cy="338554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1600" dirty="0">
                      <a:latin typeface="TH SarabunPSK" pitchFamily="34" charset="-34"/>
                      <a:cs typeface="TH SarabunPSK" pitchFamily="34" charset="-34"/>
                    </a:rPr>
                    <a:t>ปลอดภัย</a:t>
                  </a:r>
                </a:p>
              </p:txBody>
            </p:sp>
            <p:grpSp>
              <p:nvGrpSpPr>
                <p:cNvPr id="117" name="กลุ่ม 116"/>
                <p:cNvGrpSpPr/>
                <p:nvPr/>
              </p:nvGrpSpPr>
              <p:grpSpPr>
                <a:xfrm>
                  <a:off x="5889104" y="476672"/>
                  <a:ext cx="3240360" cy="584775"/>
                  <a:chOff x="5889104" y="476672"/>
                  <a:chExt cx="3240360" cy="584775"/>
                </a:xfrm>
              </p:grpSpPr>
              <p:sp>
                <p:nvSpPr>
                  <p:cNvPr id="10" name="TextBox 9"/>
                  <p:cNvSpPr txBox="1"/>
                  <p:nvPr/>
                </p:nvSpPr>
                <p:spPr>
                  <a:xfrm>
                    <a:off x="6465168" y="476672"/>
                    <a:ext cx="2664296" cy="584775"/>
                  </a:xfrm>
                  <a:prstGeom prst="rect">
                    <a:avLst/>
                  </a:prstGeom>
                  <a:solidFill>
                    <a:srgbClr val="FFFFCC"/>
                  </a:solidFill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buFontTx/>
                      <a:buChar char="-"/>
                    </a:pPr>
                    <a:r>
                      <a:rPr lang="en-US" sz="1600" dirty="0">
                        <a:latin typeface="TH SarabunPSK" pitchFamily="34" charset="-34"/>
                        <a:cs typeface="TH SarabunPSK" pitchFamily="34" charset="-34"/>
                      </a:rPr>
                      <a:t> Mobile unit  </a:t>
                    </a:r>
                    <a:r>
                      <a:rPr lang="th-TH" sz="1600" dirty="0">
                        <a:latin typeface="TH SarabunPSK" pitchFamily="34" charset="-34"/>
                        <a:cs typeface="TH SarabunPSK" pitchFamily="34" charset="-34"/>
                      </a:rPr>
                      <a:t>(18-22 มี.ค.62)</a:t>
                    </a:r>
                  </a:p>
                  <a:p>
                    <a:r>
                      <a:rPr lang="th-TH" sz="1600" dirty="0">
                        <a:latin typeface="TH SarabunPSK" pitchFamily="34" charset="-34"/>
                        <a:cs typeface="TH SarabunPSK" pitchFamily="34" charset="-34"/>
                      </a:rPr>
                      <a:t>- ตรวจเองโดยชุดทดสอบเบื้องต้น 1-2 ครั้ง/ปี</a:t>
                    </a:r>
                  </a:p>
                </p:txBody>
              </p:sp>
              <p:cxnSp>
                <p:nvCxnSpPr>
                  <p:cNvPr id="38" name="ลูกศรเชื่อมต่อแบบตรง 37"/>
                  <p:cNvCxnSpPr/>
                  <p:nvPr/>
                </p:nvCxnSpPr>
                <p:spPr>
                  <a:xfrm>
                    <a:off x="5889104" y="764704"/>
                    <a:ext cx="576064" cy="4356"/>
                  </a:xfrm>
                  <a:prstGeom prst="straightConnector1">
                    <a:avLst/>
                  </a:prstGeom>
                  <a:ln w="3175">
                    <a:solidFill>
                      <a:schemeClr val="accent6">
                        <a:lumMod val="75000"/>
                      </a:schemeClr>
                    </a:solidFill>
                    <a:prstDash val="solid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4" name="กลุ่ม 113"/>
                <p:cNvGrpSpPr/>
                <p:nvPr/>
              </p:nvGrpSpPr>
              <p:grpSpPr>
                <a:xfrm>
                  <a:off x="1424608" y="1438905"/>
                  <a:ext cx="2592288" cy="2062103"/>
                  <a:chOff x="1424608" y="1438905"/>
                  <a:chExt cx="2592288" cy="2062103"/>
                </a:xfrm>
              </p:grpSpPr>
              <p:sp>
                <p:nvSpPr>
                  <p:cNvPr id="44" name="TextBox 43"/>
                  <p:cNvSpPr txBox="1"/>
                  <p:nvPr/>
                </p:nvSpPr>
                <p:spPr>
                  <a:xfrm>
                    <a:off x="1424608" y="1438905"/>
                    <a:ext cx="1368152" cy="2062103"/>
                  </a:xfrm>
                  <a:prstGeom prst="rect">
                    <a:avLst/>
                  </a:prstGeom>
                  <a:solidFill>
                    <a:schemeClr val="accent3">
                      <a:lumMod val="20000"/>
                      <a:lumOff val="80000"/>
                    </a:schemeClr>
                  </a:solidFill>
                  <a:ln w="3175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th-TH" sz="1600" u="sng" dirty="0">
                        <a:latin typeface="TH SarabunPSK" pitchFamily="34" charset="-34"/>
                        <a:cs typeface="TH SarabunPSK" pitchFamily="34" charset="-34"/>
                      </a:rPr>
                      <a:t>สารปนเปื้อนที่ตรวจ</a:t>
                    </a:r>
                  </a:p>
                  <a:p>
                    <a:r>
                      <a:rPr lang="th-TH" sz="1600" dirty="0">
                        <a:latin typeface="TH SarabunPSK" pitchFamily="34" charset="-34"/>
                        <a:cs typeface="TH SarabunPSK" pitchFamily="34" charset="-34"/>
                      </a:rPr>
                      <a:t>1. สารเร่งเนื้อแดง</a:t>
                    </a:r>
                  </a:p>
                  <a:p>
                    <a:r>
                      <a:rPr lang="th-TH" sz="1600" dirty="0">
                        <a:latin typeface="TH SarabunPSK" pitchFamily="34" charset="-34"/>
                        <a:cs typeface="TH SarabunPSK" pitchFamily="34" charset="-34"/>
                      </a:rPr>
                      <a:t>2. สารบอ</a:t>
                    </a:r>
                    <a:r>
                      <a:rPr lang="th-TH" sz="1600" dirty="0" err="1">
                        <a:latin typeface="TH SarabunPSK" pitchFamily="34" charset="-34"/>
                        <a:cs typeface="TH SarabunPSK" pitchFamily="34" charset="-34"/>
                      </a:rPr>
                      <a:t>แรกซ์</a:t>
                    </a:r>
                    <a:endParaRPr lang="th-TH" sz="1600" dirty="0">
                      <a:latin typeface="TH SarabunPSK" pitchFamily="34" charset="-34"/>
                      <a:cs typeface="TH SarabunPSK" pitchFamily="34" charset="-34"/>
                    </a:endParaRPr>
                  </a:p>
                  <a:p>
                    <a:r>
                      <a:rPr lang="th-TH" sz="1600" dirty="0">
                        <a:latin typeface="TH SarabunPSK" pitchFamily="34" charset="-34"/>
                        <a:cs typeface="TH SarabunPSK" pitchFamily="34" charset="-34"/>
                      </a:rPr>
                      <a:t>3. สารกันรา</a:t>
                    </a:r>
                  </a:p>
                  <a:p>
                    <a:r>
                      <a:rPr lang="th-TH" sz="1600" dirty="0">
                        <a:latin typeface="TH SarabunPSK" pitchFamily="34" charset="-34"/>
                        <a:cs typeface="TH SarabunPSK" pitchFamily="34" charset="-34"/>
                      </a:rPr>
                      <a:t>4. สารฟอกขาว</a:t>
                    </a:r>
                  </a:p>
                  <a:p>
                    <a:r>
                      <a:rPr lang="th-TH" sz="1600" dirty="0">
                        <a:latin typeface="TH SarabunPSK" pitchFamily="34" charset="-34"/>
                        <a:cs typeface="TH SarabunPSK" pitchFamily="34" charset="-34"/>
                      </a:rPr>
                      <a:t>5. สารฟอร์มาลิน</a:t>
                    </a:r>
                  </a:p>
                  <a:p>
                    <a:r>
                      <a:rPr lang="th-TH" sz="1600" dirty="0">
                        <a:latin typeface="TH SarabunPSK" pitchFamily="34" charset="-34"/>
                        <a:cs typeface="TH SarabunPSK" pitchFamily="34" charset="-34"/>
                      </a:rPr>
                      <a:t>6. ยาฆ่าแมลง</a:t>
                    </a:r>
                  </a:p>
                  <a:p>
                    <a:r>
                      <a:rPr lang="th-TH" sz="1600" dirty="0">
                        <a:latin typeface="TH SarabunPSK" pitchFamily="34" charset="-34"/>
                        <a:cs typeface="TH SarabunPSK" pitchFamily="34" charset="-34"/>
                      </a:rPr>
                      <a:t>7. สารโพ</a:t>
                    </a:r>
                    <a:r>
                      <a:rPr lang="th-TH" sz="1600" dirty="0" err="1">
                        <a:latin typeface="TH SarabunPSK" pitchFamily="34" charset="-34"/>
                        <a:cs typeface="TH SarabunPSK" pitchFamily="34" charset="-34"/>
                      </a:rPr>
                      <a:t>ลาร์</a:t>
                    </a:r>
                    <a:r>
                      <a:rPr lang="th-TH" sz="1600" dirty="0">
                        <a:latin typeface="TH SarabunPSK" pitchFamily="34" charset="-34"/>
                        <a:cs typeface="TH SarabunPSK" pitchFamily="34" charset="-34"/>
                      </a:rPr>
                      <a:t>ในน้ำมัน</a:t>
                    </a:r>
                  </a:p>
                </p:txBody>
              </p:sp>
              <p:cxnSp>
                <p:nvCxnSpPr>
                  <p:cNvPr id="49" name="ลูกศรเชื่อมต่อแบบตรง 48"/>
                  <p:cNvCxnSpPr/>
                  <p:nvPr/>
                </p:nvCxnSpPr>
                <p:spPr>
                  <a:xfrm flipH="1">
                    <a:off x="2792760" y="2204864"/>
                    <a:ext cx="1224136" cy="0"/>
                  </a:xfrm>
                  <a:prstGeom prst="straightConnector1">
                    <a:avLst/>
                  </a:prstGeom>
                  <a:ln>
                    <a:solidFill>
                      <a:schemeClr val="accent3">
                        <a:lumMod val="50000"/>
                      </a:schemeClr>
                    </a:solidFill>
                    <a:prstDash val="dash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" name="กลุ่ม 56"/>
                <p:cNvGrpSpPr/>
                <p:nvPr/>
              </p:nvGrpSpPr>
              <p:grpSpPr>
                <a:xfrm>
                  <a:off x="4088904" y="2492896"/>
                  <a:ext cx="1440160" cy="648072"/>
                  <a:chOff x="4232920" y="2492896"/>
                  <a:chExt cx="1152128" cy="648072"/>
                </a:xfrm>
              </p:grpSpPr>
              <p:cxnSp>
                <p:nvCxnSpPr>
                  <p:cNvPr id="51" name="ตัวเชื่อมต่อตรง 50"/>
                  <p:cNvCxnSpPr/>
                  <p:nvPr/>
                </p:nvCxnSpPr>
                <p:spPr>
                  <a:xfrm>
                    <a:off x="4232920" y="2780928"/>
                    <a:ext cx="1152128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ตัวเชื่อมต่อตรง 52"/>
                  <p:cNvCxnSpPr/>
                  <p:nvPr/>
                </p:nvCxnSpPr>
                <p:spPr>
                  <a:xfrm>
                    <a:off x="4808984" y="2492896"/>
                    <a:ext cx="0" cy="288032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ลูกศรเชื่อมต่อแบบตรง 54"/>
                  <p:cNvCxnSpPr/>
                  <p:nvPr/>
                </p:nvCxnSpPr>
                <p:spPr>
                  <a:xfrm>
                    <a:off x="4232920" y="2780928"/>
                    <a:ext cx="0" cy="360040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ลูกศรเชื่อมต่อแบบตรง 55"/>
                  <p:cNvCxnSpPr/>
                  <p:nvPr/>
                </p:nvCxnSpPr>
                <p:spPr>
                  <a:xfrm>
                    <a:off x="5385048" y="2780928"/>
                    <a:ext cx="0" cy="360040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8" name="TextBox 57"/>
                <p:cNvSpPr txBox="1"/>
                <p:nvPr/>
              </p:nvSpPr>
              <p:spPr>
                <a:xfrm>
                  <a:off x="2720752" y="4725144"/>
                  <a:ext cx="201622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1600" dirty="0">
                      <a:latin typeface="TH SarabunPSK" pitchFamily="34" charset="-34"/>
                      <a:cs typeface="TH SarabunPSK" pitchFamily="34" charset="-34"/>
                    </a:rPr>
                    <a:t>สรุปผลการตรวจและรายงานผล</a:t>
                  </a:r>
                </a:p>
              </p:txBody>
            </p:sp>
            <p:cxnSp>
              <p:nvCxnSpPr>
                <p:cNvPr id="60" name="ลูกศรเชื่อมต่อแบบตรง 59"/>
                <p:cNvCxnSpPr/>
                <p:nvPr/>
              </p:nvCxnSpPr>
              <p:spPr>
                <a:xfrm>
                  <a:off x="4088904" y="3501008"/>
                  <a:ext cx="0" cy="1152128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1" name="TextBox 60"/>
                <p:cNvSpPr txBox="1"/>
                <p:nvPr/>
              </p:nvSpPr>
              <p:spPr>
                <a:xfrm>
                  <a:off x="4808984" y="3861048"/>
                  <a:ext cx="1512168" cy="338554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th-TH" sz="1600" dirty="0">
                      <a:latin typeface="TH SarabunPSK" pitchFamily="34" charset="-34"/>
                      <a:cs typeface="TH SarabunPSK" pitchFamily="34" charset="-34"/>
                    </a:rPr>
                    <a:t>เก็บตัวอย่างตรวจสอบซ้ำ</a:t>
                  </a:r>
                </a:p>
              </p:txBody>
            </p:sp>
            <p:grpSp>
              <p:nvGrpSpPr>
                <p:cNvPr id="68" name="กลุ่ม 67"/>
                <p:cNvGrpSpPr/>
                <p:nvPr/>
              </p:nvGrpSpPr>
              <p:grpSpPr>
                <a:xfrm>
                  <a:off x="4808984" y="4221088"/>
                  <a:ext cx="720080" cy="720080"/>
                  <a:chOff x="4772980" y="4221088"/>
                  <a:chExt cx="540060" cy="720080"/>
                </a:xfrm>
              </p:grpSpPr>
              <p:cxnSp>
                <p:nvCxnSpPr>
                  <p:cNvPr id="65" name="ตัวเชื่อมต่อตรง 64"/>
                  <p:cNvCxnSpPr/>
                  <p:nvPr/>
                </p:nvCxnSpPr>
                <p:spPr>
                  <a:xfrm>
                    <a:off x="5313040" y="4221088"/>
                    <a:ext cx="0" cy="72008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ลูกศรเชื่อมต่อแบบตรง 66"/>
                  <p:cNvCxnSpPr/>
                  <p:nvPr/>
                </p:nvCxnSpPr>
                <p:spPr>
                  <a:xfrm flipH="1">
                    <a:off x="4772980" y="4941168"/>
                    <a:ext cx="540060" cy="0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70" name="ลูกศรเชื่อมต่อแบบตรง 69"/>
                <p:cNvCxnSpPr/>
                <p:nvPr/>
              </p:nvCxnSpPr>
              <p:spPr>
                <a:xfrm>
                  <a:off x="5529064" y="3501008"/>
                  <a:ext cx="0" cy="36004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" name="TextBox 70"/>
                <p:cNvSpPr txBox="1"/>
                <p:nvPr/>
              </p:nvSpPr>
              <p:spPr>
                <a:xfrm>
                  <a:off x="5529064" y="4509120"/>
                  <a:ext cx="1584176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th-TH" sz="1400" dirty="0">
                      <a:latin typeface="TH SarabunPSK" pitchFamily="34" charset="-34"/>
                      <a:cs typeface="TH SarabunPSK" pitchFamily="34" charset="-34"/>
                    </a:rPr>
                    <a:t>ผ่าน (2/3ของการตรวจซ้ำ)</a:t>
                  </a:r>
                </a:p>
              </p:txBody>
            </p:sp>
            <p:grpSp>
              <p:nvGrpSpPr>
                <p:cNvPr id="116" name="กลุ่ม 115"/>
                <p:cNvGrpSpPr/>
                <p:nvPr/>
              </p:nvGrpSpPr>
              <p:grpSpPr>
                <a:xfrm>
                  <a:off x="6033120" y="3645024"/>
                  <a:ext cx="2592288" cy="2024935"/>
                  <a:chOff x="6033120" y="3645024"/>
                  <a:chExt cx="2592288" cy="2024935"/>
                </a:xfrm>
              </p:grpSpPr>
              <p:sp>
                <p:nvSpPr>
                  <p:cNvPr id="62" name="TextBox 61"/>
                  <p:cNvSpPr txBox="1"/>
                  <p:nvPr/>
                </p:nvSpPr>
                <p:spPr>
                  <a:xfrm>
                    <a:off x="7041232" y="3924345"/>
                    <a:ext cx="1584176" cy="584775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rgbClr val="FF0000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th-TH" sz="1600" dirty="0">
                        <a:latin typeface="TH SarabunPSK" pitchFamily="34" charset="-34"/>
                        <a:cs typeface="TH SarabunPSK" pitchFamily="34" charset="-34"/>
                      </a:rPr>
                      <a:t>ตักเตือนเก็บสินค้า </a:t>
                    </a:r>
                  </a:p>
                  <a:p>
                    <a:pPr algn="ctr"/>
                    <a:r>
                      <a:rPr lang="th-TH" sz="1600" dirty="0">
                        <a:latin typeface="TH SarabunPSK" pitchFamily="34" charset="-34"/>
                        <a:cs typeface="TH SarabunPSK" pitchFamily="34" charset="-34"/>
                      </a:rPr>
                      <a:t>และให้เปลี่ยนแหล่งผลิต </a:t>
                    </a:r>
                  </a:p>
                </p:txBody>
              </p:sp>
              <p:cxnSp>
                <p:nvCxnSpPr>
                  <p:cNvPr id="73" name="ลูกศรเชื่อมต่อแบบตรง 72"/>
                  <p:cNvCxnSpPr/>
                  <p:nvPr/>
                </p:nvCxnSpPr>
                <p:spPr>
                  <a:xfrm>
                    <a:off x="6321152" y="4149080"/>
                    <a:ext cx="720080" cy="0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ลูกศรเชื่อมต่อแบบตรง 74"/>
                  <p:cNvCxnSpPr/>
                  <p:nvPr/>
                </p:nvCxnSpPr>
                <p:spPr>
                  <a:xfrm>
                    <a:off x="7833320" y="4500409"/>
                    <a:ext cx="0" cy="584775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6" name="TextBox 75"/>
                  <p:cNvSpPr txBox="1"/>
                  <p:nvPr/>
                </p:nvSpPr>
                <p:spPr>
                  <a:xfrm>
                    <a:off x="7113240" y="5085184"/>
                    <a:ext cx="1440160" cy="584775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rgbClr val="FF0000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th-TH" sz="1600" dirty="0">
                        <a:latin typeface="TH SarabunPSK" pitchFamily="34" charset="-34"/>
                        <a:cs typeface="TH SarabunPSK" pitchFamily="34" charset="-34"/>
                      </a:rPr>
                      <a:t>เจ้าของตลาดพิจารณาไม่ให้จำหน่ายสินค้า</a:t>
                    </a:r>
                  </a:p>
                </p:txBody>
              </p:sp>
              <p:sp>
                <p:nvSpPr>
                  <p:cNvPr id="77" name="TextBox 76"/>
                  <p:cNvSpPr txBox="1"/>
                  <p:nvPr/>
                </p:nvSpPr>
                <p:spPr>
                  <a:xfrm>
                    <a:off x="6393160" y="3861048"/>
                    <a:ext cx="576064" cy="3385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th-TH" sz="1600" dirty="0">
                        <a:latin typeface="TH SarabunPSK" pitchFamily="34" charset="-34"/>
                        <a:cs typeface="TH SarabunPSK" pitchFamily="34" charset="-34"/>
                      </a:rPr>
                      <a:t>ไม่ผ่าน </a:t>
                    </a:r>
                  </a:p>
                </p:txBody>
              </p:sp>
              <p:grpSp>
                <p:nvGrpSpPr>
                  <p:cNvPr id="89" name="กลุ่ม 88"/>
                  <p:cNvGrpSpPr/>
                  <p:nvPr/>
                </p:nvGrpSpPr>
                <p:grpSpPr>
                  <a:xfrm>
                    <a:off x="6033120" y="3645024"/>
                    <a:ext cx="1800200" cy="288032"/>
                    <a:chOff x="6105128" y="3501008"/>
                    <a:chExt cx="1728192" cy="288032"/>
                  </a:xfrm>
                </p:grpSpPr>
                <p:cxnSp>
                  <p:nvCxnSpPr>
                    <p:cNvPr id="82" name="ตัวเชื่อมต่อตรง 81"/>
                    <p:cNvCxnSpPr/>
                    <p:nvPr/>
                  </p:nvCxnSpPr>
                  <p:spPr>
                    <a:xfrm flipV="1">
                      <a:off x="7833320" y="3501008"/>
                      <a:ext cx="0" cy="288032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ตัวเชื่อมต่อตรง 83"/>
                    <p:cNvCxnSpPr/>
                    <p:nvPr/>
                  </p:nvCxnSpPr>
                  <p:spPr>
                    <a:xfrm flipH="1">
                      <a:off x="6105128" y="3501008"/>
                      <a:ext cx="1728192" cy="0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" name="ลูกศรเชื่อมต่อแบบตรง 87"/>
                    <p:cNvCxnSpPr/>
                    <p:nvPr/>
                  </p:nvCxnSpPr>
                  <p:spPr>
                    <a:xfrm>
                      <a:off x="6105128" y="3501008"/>
                      <a:ext cx="0" cy="216024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92" name="TextBox 91"/>
                  <p:cNvSpPr txBox="1"/>
                  <p:nvPr/>
                </p:nvSpPr>
                <p:spPr>
                  <a:xfrm>
                    <a:off x="7833320" y="4602614"/>
                    <a:ext cx="792088" cy="3385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th-TH" sz="1600" dirty="0">
                        <a:latin typeface="TH SarabunPSK" pitchFamily="34" charset="-34"/>
                        <a:cs typeface="TH SarabunPSK" pitchFamily="34" charset="-34"/>
                      </a:rPr>
                      <a:t>เกิน 2 ครั้ง </a:t>
                    </a:r>
                  </a:p>
                </p:txBody>
              </p:sp>
            </p:grpSp>
            <p:grpSp>
              <p:nvGrpSpPr>
                <p:cNvPr id="98" name="กลุ่ม 97"/>
                <p:cNvGrpSpPr/>
                <p:nvPr/>
              </p:nvGrpSpPr>
              <p:grpSpPr>
                <a:xfrm>
                  <a:off x="3008784" y="1124744"/>
                  <a:ext cx="1152128" cy="792088"/>
                  <a:chOff x="3008784" y="1124744"/>
                  <a:chExt cx="1152128" cy="792088"/>
                </a:xfrm>
              </p:grpSpPr>
              <p:sp>
                <p:nvSpPr>
                  <p:cNvPr id="95" name="TextBox 94"/>
                  <p:cNvSpPr txBox="1"/>
                  <p:nvPr/>
                </p:nvSpPr>
                <p:spPr>
                  <a:xfrm>
                    <a:off x="3008784" y="1124744"/>
                    <a:ext cx="1152128" cy="584775"/>
                  </a:xfrm>
                  <a:prstGeom prst="rect">
                    <a:avLst/>
                  </a:prstGeom>
                  <a:solidFill>
                    <a:srgbClr val="FFFFCC"/>
                  </a:solidFill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th-TH" sz="1600" dirty="0">
                        <a:latin typeface="TH SarabunPSK" pitchFamily="34" charset="-34"/>
                        <a:cs typeface="TH SarabunPSK" pitchFamily="34" charset="-34"/>
                      </a:rPr>
                      <a:t>จัดซื้อชุดทดสอบเบื้องต้น</a:t>
                    </a:r>
                  </a:p>
                </p:txBody>
              </p:sp>
              <p:cxnSp>
                <p:nvCxnSpPr>
                  <p:cNvPr id="97" name="ลูกศรเชื่อมต่อแบบตรง 96"/>
                  <p:cNvCxnSpPr/>
                  <p:nvPr/>
                </p:nvCxnSpPr>
                <p:spPr>
                  <a:xfrm>
                    <a:off x="4016896" y="1700808"/>
                    <a:ext cx="72008" cy="216024"/>
                  </a:xfrm>
                  <a:prstGeom prst="straightConnector1">
                    <a:avLst/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21" name="วงรี 120"/>
            <p:cNvSpPr/>
            <p:nvPr/>
          </p:nvSpPr>
          <p:spPr>
            <a:xfrm>
              <a:off x="2288704" y="5085184"/>
              <a:ext cx="2232248" cy="576064"/>
            </a:xfrm>
            <a:prstGeom prst="ellipse">
              <a:avLst/>
            </a:prstGeom>
            <a:noFill/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</TotalTime>
  <Words>178</Words>
  <Application>Microsoft Office PowerPoint</Application>
  <PresentationFormat>กระดาษ A4 (210x297 มม.)</PresentationFormat>
  <Paragraphs>31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ชุดรูปแบบของ Office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My Documents</dc:creator>
  <cp:lastModifiedBy>user</cp:lastModifiedBy>
  <cp:revision>104</cp:revision>
  <dcterms:created xsi:type="dcterms:W3CDTF">2016-10-20T02:43:14Z</dcterms:created>
  <dcterms:modified xsi:type="dcterms:W3CDTF">2019-11-07T08:56:38Z</dcterms:modified>
</cp:coreProperties>
</file>