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71" r:id="rId10"/>
    <p:sldId id="263" r:id="rId11"/>
    <p:sldId id="264" r:id="rId12"/>
    <p:sldId id="265" r:id="rId13"/>
    <p:sldId id="266" r:id="rId14"/>
    <p:sldId id="267" r:id="rId15"/>
    <p:sldId id="268" r:id="rId16"/>
    <p:sldId id="272" r:id="rId1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-336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18/02/63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18/02/63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18/02/63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18/02/63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18/02/63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18/02/63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18/02/63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18/02/63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18/02/63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18/02/63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18/02/63</a:t>
            </a:fld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5386E1E-ACE7-4C6B-B8AD-AD5A109C0EB8}" type="datetimeFigureOut">
              <a:rPr lang="th-TH" smtClean="0"/>
              <a:t>18/02/63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&#3649;&#3609;&#3623;&#3607;&#3634;&#3591;&#3610;&#3619;&#3636;&#3627;&#3634;&#3619;&#3592;&#3633;&#3604;&#3585;&#3634;&#3619;&#3588;&#3621;&#3633;&#3591;%20&#3619;&#3614;.&#3626;&#3605;..pdf" TargetMode="External"/><Relationship Id="rId2" Type="http://schemas.openxmlformats.org/officeDocument/2006/relationships/hyperlink" Target="&#3649;&#3612;&#3609;&#3611;&#3599;&#3636;&#3610;&#3633;&#3605;&#3636;&#3585;&#3634;&#3619;&#3611;&#3637;%2063%20&#3591;&#3634;&#3609;&#3610;&#3619;&#3636;&#3627;&#3634;&#3619;&#3648;&#3623;&#3594;&#3616;&#3633;&#3603;&#3601;&#3660;%20&#3617;&#3634;&#3605;&#3619;&#3600;&#3634;&#3609;&#3623;&#3636;&#3594;&#3634;&#3594;&#3637;&#3614;&#3648;&#3616;&#3626;&#3633;&#3594;&#3585;&#3619;&#3619;&#3617;%20&#3611;&#3637;%2063%20251262.xls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3588;&#3641;&#3656;&#3617;&#3639;&#3629;&#3585;&#3634;&#3619;&#3614;&#3633;&#3602;&#3609;&#3634;&#3588;&#3640;&#3603;&#3616;&#3634;&#3614;&#3610;&#3619;&#3636;&#3585;&#3634;&#3619;&#3627;&#3609;&#3656;&#3623;&#3618;&#3610;&#3619;&#3636;&#3585;&#3634;&#3619;&#3611;&#3600;&#3617;&#3616;&#3641;&#3617;&#3636;(&#3604;&#3657;&#3634;&#3609;&#3648;&#3616;&#3626;&#3633;&#3594;&#3585;&#3619;&#3619;&#3617;).pdf" TargetMode="External"/><Relationship Id="rId5" Type="http://schemas.openxmlformats.org/officeDocument/2006/relationships/hyperlink" Target="&#3588;&#3641;&#3656;&#3617;&#3639;&#3629;%20&#3619;&#3614;.&#3626;&#3605;.&#3605;&#3636;&#3604;&#3604;&#3634;&#3623;(&#3593;&#3610;&#3633;&#3610;&#3651;&#3627;&#3657;&#3614;&#3639;&#3657;&#3609;&#3607;&#3637;&#3656;&#3624;&#3638;&#3585;&#3625;&#3634;)%202563.pdf" TargetMode="External"/><Relationship Id="rId4" Type="http://schemas.openxmlformats.org/officeDocument/2006/relationships/hyperlink" Target="&#3649;&#3610;&#3610;&#3611;&#3619;&#3632;&#3648;&#3617;&#3636;&#3609;&#3617;&#3634;&#3605;&#3619;&#3600;&#3634;&#3609;&#3588;&#3623;&#3634;&#3617;&#3611;&#3621;&#3629;&#3604;&#3616;&#3633;&#3618;&#3604;&#3657;&#3634;&#3609;&#3618;&#3634;&#3585;&#3619;&#3632;&#3607;&#3619;&#3623;&#3591;.pdf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3605;&#3619;&#3623;&#3592;&#3619;&#3634;&#3594;&#3585;&#3634;&#3619;%20&#3619;&#3629;&#3610;&#3607;&#3637;&#3656;%201%20&#3611;&#3637;%202563%20&#3617;&#3634;&#3605;&#3619;&#3600;&#3634;&#3609;&#3591;&#3634;&#3609;&#3648;&#3616;&#3626;&#3633;&#3594;.docx" TargetMode="External"/><Relationship Id="rId2" Type="http://schemas.openxmlformats.org/officeDocument/2006/relationships/hyperlink" Target="&#3588;&#3635;&#3626;&#3633;&#3656;&#3591;&#3617;&#3634;&#3605;&#3619;&#3600;&#3634;&#3609;&#3591;&#3634;&#3609;&#3648;&#3616;&#3626;&#3633;&#3594;&#3585;&#3619;&#3619;&#3617;&#3651;&#3609;%20&#3619;&#3614;.&#3649;&#3621;&#3632;&#3627;&#3609;&#3656;&#3623;&#3618;&#3610;&#3619;&#3636;&#3585;&#3634;&#3619;&#3611;&#3600;&#3617;&#3616;&#3641;&#3617;&#3636;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3612;&#3621;&#3585;&#3634;&#3619;&#3611;&#3619;&#3632;&#3648;&#3617;&#3636;&#3609;&#3650;&#3619;&#3591;&#3614;&#3618;&#3634;&#3610;&#3634;&#3621;&#3626;&#3656;&#3591;&#3648;&#3626;&#3619;&#3636;&#3617;&#3626;&#3640;&#3586;&#3616;&#3634;&#3614;&#3605;&#3635;&#3610;&#3621;&#3605;&#3636;&#3604;&#3604;&#3634;&#3623;.doc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3609;&#3650;&#3618;&#3610;&#3634;&#3618;&#3585;&#3634;&#3619;&#3614;&#3633;&#3602;&#3609;&#3634;&#3650;&#3619;&#3591;&#3614;&#3618;&#3634;&#3610;&#3634;&#3621;&#3626;&#3656;&#3591;&#3648;&#3626;&#3619;&#3636;&#3617;&#3626;&#3640;&#3586;&#3616;&#3634;&#3614;&#3605;&#3635;.doc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07504" y="620688"/>
            <a:ext cx="8208912" cy="1800200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/>
          <a:lstStyle/>
          <a:p>
            <a:pPr algn="ctr"/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การประชุมคณะทำงานพัฒนามาตรฐานงานเภสัชกรรม    ในโรงพยาบาลและหน่วยบริการปฐมภูมิ ครั้งที่ </a:t>
            </a:r>
            <a:r>
              <a:rPr lang="en-US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1/2563</a:t>
            </a: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51520" y="3212976"/>
            <a:ext cx="7992888" cy="2016224"/>
          </a:xfr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36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วัน</a:t>
            </a:r>
            <a:r>
              <a:rPr lang="th-TH" sz="3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อังคารที่ 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18</a:t>
            </a:r>
            <a:r>
              <a:rPr lang="th-TH" sz="36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กุมภาพันธ์ 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2563</a:t>
            </a:r>
            <a:r>
              <a:rPr lang="th-TH" sz="3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ณ ห้องประชุมอาคารพัสดุ ชั้น 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th-TH" sz="36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ตึกสีเหลือง </a:t>
            </a:r>
            <a:r>
              <a:rPr lang="th-TH" sz="3600" b="1" dirty="0" smtClean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       สำนักงานสาธารณสุข</a:t>
            </a:r>
            <a:r>
              <a:rPr lang="th-TH" sz="3600" b="1" dirty="0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จังหวัดอุตรดิตถ์</a:t>
            </a:r>
          </a:p>
        </p:txBody>
      </p:sp>
    </p:spTree>
    <p:extLst>
      <p:ext uri="{BB962C8B-B14F-4D97-AF65-F5344CB8AC3E}">
        <p14:creationId xmlns:p14="http://schemas.microsoft.com/office/powerpoint/2010/main" val="421086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260648"/>
            <a:ext cx="7620000" cy="4800600"/>
          </a:xfrm>
        </p:spPr>
        <p:txBody>
          <a:bodyPr/>
          <a:lstStyle/>
          <a:p>
            <a:pPr marL="114300" lvl="0" indent="0">
              <a:spcBef>
                <a:spcPts val="0"/>
              </a:spcBef>
              <a:buClr>
                <a:srgbClr val="4F81BD"/>
              </a:buClr>
              <a:buNone/>
            </a:pP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ระเบียบวาระที่ </a:t>
            </a:r>
            <a:r>
              <a:rPr lang="en-US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รับรองรายงานการประชุม</a:t>
            </a:r>
            <a:r>
              <a:rPr lang="en-US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</a:p>
          <a:p>
            <a:pPr marL="114300" lvl="0" indent="0">
              <a:spcBef>
                <a:spcPts val="0"/>
              </a:spcBef>
              <a:buClr>
                <a:srgbClr val="4F81BD"/>
              </a:buClr>
              <a:buNone/>
            </a:pP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ระเบียบวาระที่ </a:t>
            </a:r>
            <a:r>
              <a:rPr lang="en-US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 </a:t>
            </a: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เรื่องสืบเนื่อง</a:t>
            </a:r>
            <a:r>
              <a:rPr lang="en-US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</a:p>
          <a:p>
            <a:pPr marL="114300" lvl="0" indent="0">
              <a:spcBef>
                <a:spcPts val="0"/>
              </a:spcBef>
              <a:buClr>
                <a:srgbClr val="4F81BD"/>
              </a:buClr>
              <a:buNone/>
            </a:pP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ระเบียบวาระที่ </a:t>
            </a:r>
            <a:r>
              <a:rPr lang="en-US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 </a:t>
            </a:r>
            <a:r>
              <a:rPr lang="th-TH" sz="3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เรื่องเสนอที่ประชุมพิจารณา</a:t>
            </a:r>
          </a:p>
          <a:p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21632" y="1700808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0" algn="ctr">
              <a:spcBef>
                <a:spcPct val="20000"/>
              </a:spcBef>
              <a:buClr>
                <a:srgbClr val="4F81BD"/>
              </a:buClr>
            </a:pPr>
            <a:r>
              <a:rPr lang="th-TH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แนวทางการดำเนินงานพัฒนามาตรฐานงานเภสัชกรรมใน</a:t>
            </a:r>
            <a:r>
              <a:rPr lang="th-TH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โรงพยาบาลและหน่วยบริการปฐมภูมิ </a:t>
            </a:r>
            <a:r>
              <a:rPr lang="th-TH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ปีงบประมาณ </a:t>
            </a:r>
            <a:r>
              <a:rPr lang="en-US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2563</a:t>
            </a:r>
            <a:endParaRPr lang="th-TH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797152"/>
            <a:ext cx="2552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581035"/>
              </p:ext>
            </p:extLst>
          </p:nvPr>
        </p:nvGraphicFramePr>
        <p:xfrm>
          <a:off x="129072" y="2578881"/>
          <a:ext cx="8322024" cy="4298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837"/>
                <a:gridCol w="4270187"/>
              </a:tblGrid>
              <a:tr h="392757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  <a:hlinkClick r:id="rId4" action="ppaction://hlinkfile"/>
                        </a:rPr>
                        <a:t>มาตรฐานงานเภสัชกรรมในโรงพยาบาล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  <a:hlinkClick r:id="rId5" action="ppaction://hlinkfile"/>
                        </a:rPr>
                        <a:t>มาตรฐานงานเภสัชกรรมใน</a:t>
                      </a:r>
                      <a:r>
                        <a:rPr lang="th-TH" sz="20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  <a:hlinkClick r:id="rId5" action="ppaction://hlinkfile"/>
                        </a:rPr>
                        <a:t>หน่วยบริการปฐมภูมิ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92757">
                <a:tc gridSpan="2"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ประชุมคณะทำงานพัฒนามาตรฐานงานเภสัชกรรมฯ</a:t>
                      </a:r>
                      <a:r>
                        <a:rPr lang="th-TH" sz="20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0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 </a:t>
                      </a:r>
                      <a:r>
                        <a:rPr lang="th-TH" sz="20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ครั้ง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695956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กิจกรรมแลกเปลี่ยนเรียนรู้</a:t>
                      </a:r>
                      <a:r>
                        <a:rPr lang="th-TH" sz="20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รพ.ที่ผ่านเกณฑ์มาตรฐานความปลอดภัยด้านยา (รพ.ศรีสังวรสุโขทัย)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กิจกรรมแลกเปลี่ยนเรียนรู้</a:t>
                      </a:r>
                      <a:r>
                        <a:rPr lang="th-TH" sz="20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เภสัชกร รพ.แม่ข่ายด้านงานบริหารเวชภัณฑ์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695956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(คู่มือ, กิจกรรมแลกเปลี่ยนเรียนรู้)การพัฒนาระบบเภสัชสารสนเทศ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  <a:hlinkClick r:id="rId6" action="ppaction://hlinkfile"/>
                        </a:rPr>
                        <a:t>จัดทำคู่มือ/แนวทางมาตรฐานงานเภสัชกรรม </a:t>
                      </a:r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จังหวัดอุตรดิตถ์ให้สอดคล้องกับเกณฑ์ รพ.สต.ติดดาว</a:t>
                      </a:r>
                      <a:r>
                        <a:rPr lang="en-US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  <a:hlinkClick r:id="rId7" action="ppaction://hlinkfile"/>
                        </a:rPr>
                        <a:t>เพิ่มเติมงานบริหารคลังเวชภัณฑ์ใน</a:t>
                      </a:r>
                      <a:r>
                        <a:rPr lang="th-TH" sz="20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  <a:hlinkClick r:id="rId7" action="ppaction://hlinkfile"/>
                        </a:rPr>
                        <a:t> รพ.สต.)</a:t>
                      </a:r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  <a:hlinkClick r:id="rId7" action="ppaction://hlinkfile"/>
                        </a:rPr>
                        <a:t> 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694878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รพ.ประเมินตนเองตามแบบประเมินมาตรฐานความปลอดภัยด้านยา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รพ.สต.ประเมินตนเองตามเกณฑ์</a:t>
                      </a:r>
                      <a:r>
                        <a:rPr lang="th-TH" sz="20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รพ.สต.ติดดาวด้านงาน     เภสัชกรรมฯ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694878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สสจ.ตรวจประเมินตามแบบประเมินมาตรฐานความปลอดภัยด้านยา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สสจ.ร่วมกับงานปฐมภูมิ</a:t>
                      </a:r>
                      <a:r>
                        <a:rPr lang="th-TH" sz="20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ออกตรวจประเมิน รพ.สต.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396970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สสจ.ตรวจประเมินซ้ำกรณี รพ.ไม่ผ่านเกณฑ์การประเมินฯ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สสจ. ตรวจประเมินซ้ำกรณี</a:t>
                      </a:r>
                      <a:r>
                        <a:rPr lang="th-TH" sz="20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รพ.สต.ไม่ผ่านเกณฑ์การประเมินฯ</a:t>
                      </a:r>
                      <a:endParaRPr lang="th-TH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31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064896" cy="720080"/>
          </a:xfrm>
        </p:spPr>
        <p:txBody>
          <a:bodyPr/>
          <a:lstStyle/>
          <a:p>
            <a:pPr algn="ctr"/>
            <a:r>
              <a:rPr lang="th-TH" sz="32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ประเด็นเพิ่มเติมจากเขตสุขภาพที่ 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th-TH" sz="32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การประเมิน </a:t>
            </a:r>
            <a:r>
              <a:rPr lang="th-TH" sz="32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รพ.สต.ติดดาว </a:t>
            </a:r>
            <a:r>
              <a:rPr lang="th-TH" sz="32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หมวด 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th-TH" sz="32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 การจัดบริการ เภสัช</a:t>
            </a:r>
            <a:r>
              <a:rPr lang="th-TH" sz="32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กรรม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RDU </a:t>
            </a:r>
            <a:r>
              <a:rPr lang="th-TH" sz="32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และงานคุ้มครองผู้บริโภค (คบส.) </a:t>
            </a:r>
            <a:r>
              <a:rPr lang="th-TH" sz="32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2563</a:t>
            </a:r>
            <a:r>
              <a:rPr lang="th-TH" dirty="0"/>
              <a:t/>
            </a:r>
            <a:br>
              <a:rPr lang="th-TH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80392" y="1340768"/>
            <a:ext cx="7620000" cy="5040560"/>
          </a:xfrm>
        </p:spPr>
        <p:txBody>
          <a:bodyPr/>
          <a:lstStyle/>
          <a:p>
            <a:pPr marL="114300" indent="0">
              <a:buNone/>
            </a:pP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จัดบริการเภสัชกรรม </a:t>
            </a:r>
            <a:r>
              <a:rPr lang="en-US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RDU </a:t>
            </a: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นี้ มีข้อพิจารณาเพิ่มเติม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ดังนี้</a:t>
            </a:r>
          </a:p>
          <a:p>
            <a:pPr>
              <a:buFontTx/>
              <a:buChar char="-"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เน้นการดำเนินงานที่เป็นรูปธรรม</a:t>
            </a:r>
          </a:p>
          <a:p>
            <a:pPr>
              <a:buFontTx/>
              <a:buChar char="-"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เน้นการบริหารจัดการคลังให้มีประสิทธิภาพ</a:t>
            </a:r>
          </a:p>
          <a:p>
            <a:pPr>
              <a:buFontTx/>
              <a:buChar char="-"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ความคลาดเคลื่อนทางยาเน้นวิธีการดำเนินการในเชิงรุก</a:t>
            </a:r>
            <a:endParaRPr lang="en-US" sz="28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14300" indent="0">
              <a:buNone/>
            </a:pP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งานคุ้มครองผู้บริโภคด้านผลิตภัณฑ์สุขภาพ</a:t>
            </a:r>
          </a:p>
          <a:p>
            <a:pPr marL="114300" indent="0">
              <a:buNone/>
            </a:pP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เน้น</a:t>
            </a:r>
            <a:r>
              <a:rPr lang="th-TH" sz="2800" u="sng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การสุ่ม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ร้านค้า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ร้านชำและบ้านผู้ป่วยโรคเรื้อรังตามเกณฑ์ (สุ่มร้านค้า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ร้านชำ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ร้านและบ้านผู้ป่วยโรคเรื้อรัง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หลัง)</a:t>
            </a:r>
          </a:p>
          <a:p>
            <a:pPr marL="114300" indent="0" algn="ctr">
              <a:buNone/>
            </a:pPr>
            <a:endParaRPr lang="th-TH" sz="28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14300" indent="0" algn="ctr">
              <a:buNone/>
            </a:pPr>
            <a:endParaRPr lang="en-US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14300" indent="0" algn="ctr">
              <a:buNone/>
            </a:pPr>
            <a:endParaRPr lang="en-US" sz="28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14300" indent="0" algn="ctr">
              <a:buNone/>
            </a:pPr>
            <a:endParaRPr lang="th-TH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คำบรรยายภาพแบบเมฆ 4"/>
          <p:cNvSpPr/>
          <p:nvPr/>
        </p:nvSpPr>
        <p:spPr>
          <a:xfrm>
            <a:off x="1331640" y="4941168"/>
            <a:ext cx="6768752" cy="1628800"/>
          </a:xfrm>
          <a:prstGeom prst="cloudCallou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ไม่ควรนำเกณฑ์ประเมินใดๆ มาเพิ่มเกิน</a:t>
            </a:r>
            <a:r>
              <a:rPr lang="th-TH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ความจำเป็น “รพ.สต.ติดดาว ไม่ใช่ที่ฝากเกณฑ์”</a:t>
            </a: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5784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23728" y="1628800"/>
            <a:ext cx="4464496" cy="940966"/>
          </a:xfrm>
        </p:spPr>
        <p:txBody>
          <a:bodyPr/>
          <a:lstStyle/>
          <a:p>
            <a:pPr algn="ctr"/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แนวทางการประเมิน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รพ.สต.ติดดาว หมวด4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4.6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งาน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เภสัชกรรม 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RDU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คบส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2564904"/>
            <a:ext cx="7620000" cy="4800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การเตรียมความพร้อมรับการประเมินของ รพ.สต.และแนวทางการดำเนินงานของทีมระดับจังหวัด แบ่งเป็น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ส่วนคือ</a:t>
            </a:r>
          </a:p>
          <a:p>
            <a:pPr marL="114300" indent="0">
              <a:buNone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ประเด็นสำคัญที่ทีม</a:t>
            </a: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จังหวัดดำเนินการประเมิน</a:t>
            </a:r>
          </a:p>
          <a:p>
            <a:pPr marL="114300" indent="0"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เอกสารที่เจ้า</a:t>
            </a: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หน้าที่ รพ.สต. ควร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เตรียมให้พร้อมตามเกณฑ์ฯ</a:t>
            </a:r>
          </a:p>
          <a:p>
            <a:pPr marL="114300" indent="0"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ใช้ภาคีเครือข่ายวิชาชีพในพื้นที่ เข้าไปมีบทบาทล่วงหน้า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ก่อนทีมประเมินระดับจังหวัดเข้าตรวจประเมิน </a:t>
            </a:r>
          </a:p>
          <a:p>
            <a:pPr marL="114300" indent="0">
              <a:buNone/>
            </a:pPr>
            <a:endParaRPr lang="th-TH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6632"/>
            <a:ext cx="33623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122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</p:spPr>
        <p:txBody>
          <a:bodyPr/>
          <a:lstStyle/>
          <a:p>
            <a:pPr algn="ctr"/>
            <a:r>
              <a:rPr lang="th-TH" sz="3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ประเด็นสำคัญที่ทีม</a:t>
            </a:r>
            <a:r>
              <a:rPr lang="th-TH" sz="3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</a:t>
            </a:r>
            <a:r>
              <a:rPr lang="th-TH" sz="3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จังหวัดดำเนินการประเมิน</a:t>
            </a:r>
            <a:endParaRPr lang="th-TH" sz="3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3508751"/>
              </p:ext>
            </p:extLst>
          </p:nvPr>
        </p:nvGraphicFramePr>
        <p:xfrm>
          <a:off x="467544" y="1484784"/>
          <a:ext cx="7619999" cy="3691943"/>
        </p:xfrm>
        <a:graphic>
          <a:graphicData uri="http://schemas.openxmlformats.org/drawingml/2006/table">
            <a:tbl>
              <a:tblPr firstRow="1" firstCol="1" bandRow="1"/>
              <a:tblGrid>
                <a:gridCol w="1127570"/>
                <a:gridCol w="3121588"/>
                <a:gridCol w="3370841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ลำดับ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            หัวข้อ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เหตุผลความจำเป็น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3912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ea typeface="Calibri"/>
                          <a:cs typeface="Cordia New"/>
                        </a:rPr>
                        <a:t>1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บันทึกการวัดอุณหภูมิตู้เย็นและช่องแช่แข็งการเก็บยาและเก็บวัคซีน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ควบคุมคุณภาพการจัดเก็บยาอย่างต่อเนื่องเป็นปัจจุบัน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2098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rgbClr val="000000"/>
                          </a:solidFill>
                          <a:effectLst/>
                          <a:latin typeface="TH SarabunPSK"/>
                          <a:ea typeface="Calibri"/>
                          <a:cs typeface="Cordia New"/>
                        </a:rPr>
                        <a:t>2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มีการส่งมอบยาให้ผู้ป่วยอย่างถูกต้อง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ฝึกฝนทักษะและเรียนรู้ร่วมกัน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2098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rgbClr val="000000"/>
                          </a:solidFill>
                          <a:effectLst/>
                          <a:latin typeface="TH SarabunPSK"/>
                          <a:ea typeface="Calibri"/>
                          <a:cs typeface="Cordia New"/>
                        </a:rPr>
                        <a:t>3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การสุ่มตรวจร้านชำในพื้นที่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เฝ้าระวังและสร้างความตระหนักให้กับพื้นที่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4777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rgbClr val="000000"/>
                          </a:solidFill>
                          <a:effectLst/>
                          <a:latin typeface="TH SarabunPSK"/>
                          <a:ea typeface="Calibri"/>
                          <a:cs typeface="Cordia New"/>
                        </a:rPr>
                        <a:t>4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ตรวจคลังยาและเวชภัณฑ์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1435" indent="-5143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เพื่อเฝ้าระวังรายการยาและเวชภัณฑ์เสื่อมสภาพหรือหมดอายุ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138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2177"/>
            <a:ext cx="7620000" cy="720080"/>
          </a:xfrm>
        </p:spPr>
        <p:txBody>
          <a:bodyPr/>
          <a:lstStyle/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เอกสารที่เจ้า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หน้าที่ รพ.สต. ควร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เตรียมไว้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ล่วงหน้าตาม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เกณฑ์ฯ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4124"/>
            <a:ext cx="7416824" cy="6143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861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620000" cy="778098"/>
          </a:xfrm>
        </p:spPr>
        <p:txBody>
          <a:bodyPr/>
          <a:lstStyle/>
          <a:p>
            <a:pPr algn="ctr"/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การใช้ภาคีเครือข่ายวิชาชีพในพื้นที่ เข้าไปมีบทบาท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ล่วงหน้า                                            ก่อนทีมประเมินระดับจังหวัดเข้าตรวจประเมิน</a:t>
            </a:r>
            <a:endParaRPr lang="th-TH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756084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27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762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689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620000" cy="1844824"/>
          </a:xfrm>
        </p:spPr>
        <p:txBody>
          <a:bodyPr/>
          <a:lstStyle/>
          <a:p>
            <a:pPr algn="ctr"/>
            <a:r>
              <a:rPr lang="th-TH" sz="4000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ระเบียบวาระการประชุม</a:t>
            </a:r>
            <a:r>
              <a:rPr lang="th-TH" sz="4000" dirty="0" smtClean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คณะทำงานพัฒนามาตรฐานงานเภสัชกรรมในโรงพยาบาลและหน่วยบริการปฐมภูมิ</a:t>
            </a:r>
            <a:r>
              <a:rPr lang="th-TH" sz="4000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4000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ครั้งที่ 1/2563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16832"/>
            <a:ext cx="7920880" cy="4800600"/>
          </a:xfrm>
        </p:spPr>
        <p:txBody>
          <a:bodyPr>
            <a:normAutofit fontScale="92500"/>
          </a:bodyPr>
          <a:lstStyle/>
          <a:p>
            <a:pPr marL="114300" indent="0">
              <a:buNone/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ระเบียบวาระที่ 1 ประธานแจ้งที่ประชุมทราบ  -</a:t>
            </a:r>
          </a:p>
          <a:p>
            <a:pPr marL="114300" indent="0">
              <a:buNone/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ระเบียบวาระที่ 2 เรื่องแจ้งที่ประชุม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ทราบ</a:t>
            </a:r>
          </a:p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คำสั่งคณะทำงานพัฒนามาตรฐานงานเภสัชกรรมในโรงพยาบาลและหน่วยบริการปฐมภูมิ </a:t>
            </a:r>
          </a:p>
          <a:p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ผลการประเมินมาตรฐานวิชาชีพเภสัชกรรมด้านการบริการผู้ป่วยและการบริบาล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ทางเภสัช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กรรมแก่ผู้ป่วยในโรงพยาบาล ปีงบประมาณ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2562</a:t>
            </a:r>
            <a:endParaRPr lang="th-TH" sz="3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ผลการประเมินตนเองของโรงพยาบาลทุกแห่งตามแบบประเมินมาตรฐานความ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ปลอดภัยด้าน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ยา กระทรวงสาธารณสุข ปีงบประมาณ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2563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0905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620000" cy="747464"/>
          </a:xfrm>
        </p:spPr>
        <p:txBody>
          <a:bodyPr/>
          <a:lstStyle/>
          <a:p>
            <a:r>
              <a:rPr lang="th-TH" sz="3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ระเบียบวาระที่ 2 เรื่องแจ้งที่ประชุมทราบ (ต่อ) 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908720"/>
            <a:ext cx="7620000" cy="5492080"/>
          </a:xfrm>
        </p:spPr>
        <p:txBody>
          <a:bodyPr>
            <a:normAutofit fontScale="85000" lnSpcReduction="20000"/>
          </a:bodyPr>
          <a:lstStyle/>
          <a:p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ผล</a:t>
            </a:r>
            <a:r>
              <a:rPr lang="th-TH" sz="35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การประเมินโรงพยาบาลส่งเสริม</a:t>
            </a:r>
            <a:r>
              <a:rPr lang="th-TH" sz="3500">
                <a:latin typeface="TH SarabunPSK" panose="020B0500040200020003" pitchFamily="34" charset="-34"/>
                <a:cs typeface="TH SarabunPSK" panose="020B0500040200020003" pitchFamily="34" charset="-34"/>
              </a:rPr>
              <a:t>สุขภาพ</a:t>
            </a:r>
            <a:r>
              <a:rPr lang="th-TH" sz="350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ตำบล </a:t>
            </a:r>
            <a:r>
              <a:rPr lang="th-TH" sz="35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(รพ.สต.ติดดาว) ด้าน</a:t>
            </a:r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งานเภสัช</a:t>
            </a:r>
            <a:r>
              <a:rPr lang="th-TH" sz="35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กรรม/</a:t>
            </a:r>
            <a:r>
              <a:rPr lang="en-US" sz="35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RDU/</a:t>
            </a:r>
            <a:r>
              <a:rPr lang="th-TH" sz="35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งานคุ้มครองผู้บริโภคด้านสุขภาพ (คบส.) ปีงบประมาณ </a:t>
            </a:r>
            <a:r>
              <a:rPr lang="en-US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2562</a:t>
            </a:r>
            <a:endParaRPr lang="th-TH" sz="35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5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นโยบายการพัฒนาโรงพยาบาลส่งเสริมสุขภาพตำบล มาตรฐาน รพ.สต.ติด</a:t>
            </a:r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ดาว(</a:t>
            </a:r>
            <a:r>
              <a:rPr lang="th-TH" sz="35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ยกระดับตามขั้นบันได 3 ขั้น) จังหวัดอุตรดิตถ์ ปีงบประมาณ </a:t>
            </a:r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2563</a:t>
            </a:r>
          </a:p>
          <a:p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กำหนดการทีมจังหวัดออกตรวจประเมิน รพ.สต.ตามเกณฑ์ รพ.สต.               ติดดาว ทั้ง </a:t>
            </a:r>
            <a:r>
              <a:rPr lang="en-US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 </a:t>
            </a:r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หมวด</a:t>
            </a:r>
            <a:endParaRPr lang="th-TH" sz="35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14300" indent="0">
              <a:buNone/>
            </a:pPr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</a:t>
            </a:r>
            <a:r>
              <a:rPr lang="th-TH" sz="35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วาระที่ </a:t>
            </a:r>
            <a:r>
              <a:rPr lang="en-US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รับรองรายงานการประชุม</a:t>
            </a:r>
            <a:r>
              <a:rPr lang="en-US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</a:p>
          <a:p>
            <a:pPr marL="114300" indent="0">
              <a:buNone/>
            </a:pPr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ระเบียบวาระที่ </a:t>
            </a:r>
            <a:r>
              <a:rPr lang="en-US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 </a:t>
            </a:r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เรื่องสืบเนื่อง</a:t>
            </a:r>
            <a:r>
              <a:rPr lang="en-US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</a:p>
          <a:p>
            <a:pPr marL="114300" indent="0">
              <a:buNone/>
            </a:pPr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ระเบียบวาระที่ </a:t>
            </a:r>
            <a:r>
              <a:rPr lang="en-US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 </a:t>
            </a:r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เรื่องเสนอที่ประชุมพิจารณา</a:t>
            </a:r>
          </a:p>
          <a:p>
            <a:r>
              <a:rPr lang="th-TH" sz="35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แนวทางการดำเนินงานพัฒนามาตรฐานงานเภสัชกรรมใน</a:t>
            </a:r>
            <a:r>
              <a:rPr lang="th-TH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โรงพยาบาลและหน่วยบริการปฐมภูมิ ปีงบประมาณ </a:t>
            </a:r>
            <a:r>
              <a:rPr lang="en-US" sz="35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2563</a:t>
            </a:r>
            <a:endParaRPr lang="th-TH" sz="35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14300" indent="0">
              <a:buNone/>
            </a:pP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072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7620000" cy="706090"/>
          </a:xfrm>
        </p:spPr>
        <p:txBody>
          <a:bodyPr/>
          <a:lstStyle/>
          <a:p>
            <a:r>
              <a:rPr lang="th-TH" sz="3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ระเบียบวาระที่ 5 เรื่องเสนอที่ประชุม</a:t>
            </a:r>
            <a:r>
              <a:rPr lang="th-TH" sz="3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 (ต่อ)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124744"/>
            <a:ext cx="7620000" cy="4800600"/>
          </a:xfrm>
        </p:spPr>
        <p:txBody>
          <a:bodyPr>
            <a:normAutofit/>
          </a:bodyPr>
          <a:lstStyle/>
          <a:p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แนวทางการประเมิน รพ.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สต.ตาม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เกณฑ์การประเมิน รพ.สต.ติดดาว หมวด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ข้อ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4.6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การจัดบริการเภสัชกรรม 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RDU 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และงานคุ้มครองผู้บริโภค (คบส.)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2563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		</a:t>
            </a:r>
          </a:p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ระเบียบวาระที่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เรื่องอื่นๆ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endParaRPr lang="th-TH" sz="3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9074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620000" cy="490066"/>
          </a:xfrm>
        </p:spPr>
        <p:txBody>
          <a:bodyPr/>
          <a:lstStyle/>
          <a:p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</a:t>
            </a:r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วาระที่ 1 ประธานแจ้งที่ประชุมทราบ  -</a:t>
            </a:r>
            <a:b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ระเบียบวาระที่ 2 เรื่องแจ้งที่ประชุมทราบ</a:t>
            </a:r>
            <a:b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8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764704"/>
            <a:ext cx="7620000" cy="5636096"/>
          </a:xfrm>
        </p:spPr>
        <p:txBody>
          <a:bodyPr>
            <a:normAutofit/>
          </a:bodyPr>
          <a:lstStyle/>
          <a:p>
            <a:pPr marL="114300" indent="0" algn="ctr">
              <a:spcBef>
                <a:spcPts val="0"/>
              </a:spcBef>
              <a:buNone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คำสั่งคณะทำงานพัฒนามาตรฐานงานเภสัช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กรรมฯ</a:t>
            </a:r>
            <a:endParaRPr lang="th-TH" sz="2800" dirty="0">
              <a:latin typeface="TH SarabunPSK" panose="020B0500040200020003" pitchFamily="34" charset="-34"/>
              <a:cs typeface="TH SarabunPSK" panose="020B0500040200020003" pitchFamily="34" charset="-34"/>
              <a:hlinkClick r:id="rId3" action="ppaction://hlinkfile"/>
            </a:endParaRPr>
          </a:p>
          <a:p>
            <a:pPr marL="114300" indent="0" algn="ctr">
              <a:spcBef>
                <a:spcPts val="0"/>
              </a:spcBef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3" action="ppaction://hlinkfile"/>
              </a:rPr>
              <a:t>ผล</a:t>
            </a: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  <a:hlinkClick r:id="rId3" action="ppaction://hlinkfile"/>
              </a:rPr>
              <a:t>การประเมินมาตรฐานวิชาชีพเภสัชกรรมด้านการบริการผู้ป่วยและการบริบาลทางเภสัชกรรมแก่ผู้ป่วยในโรงพยาบาล ปีงบประมาณ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3" action="ppaction://hlinkfile"/>
              </a:rPr>
              <a:t>2562</a:t>
            </a:r>
            <a:endParaRPr lang="th-TH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14300" indent="0">
              <a:buNone/>
            </a:pPr>
            <a:endParaRPr lang="th-TH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746858"/>
              </p:ext>
            </p:extLst>
          </p:nvPr>
        </p:nvGraphicFramePr>
        <p:xfrm>
          <a:off x="107504" y="2060851"/>
          <a:ext cx="8856984" cy="4787444"/>
        </p:xfrm>
        <a:graphic>
          <a:graphicData uri="http://schemas.openxmlformats.org/drawingml/2006/table">
            <a:tbl>
              <a:tblPr firstRow="1" firstCol="1" bandRow="1"/>
              <a:tblGrid>
                <a:gridCol w="1386814"/>
                <a:gridCol w="2845779"/>
                <a:gridCol w="2276623"/>
                <a:gridCol w="2347768"/>
              </a:tblGrid>
              <a:tr h="57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รพ.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u="sng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คะแนนเต็ม</a:t>
                      </a:r>
                      <a:r>
                        <a:rPr lang="en-US" sz="2400" b="1" u="sng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 5 </a:t>
                      </a:r>
                      <a:r>
                        <a:rPr lang="th-TH" sz="2400" b="1" u="sng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ข้อ = </a:t>
                      </a:r>
                      <a:r>
                        <a:rPr lang="en-US" sz="2400" b="1" u="sng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100</a:t>
                      </a:r>
                      <a:r>
                        <a:rPr lang="th-TH" sz="2400" b="1" u="sng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คะแนน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คะแนนที่ได้รับ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รพ.อต.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100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75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75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4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ลับแล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100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80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80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88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ท่าปลา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100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65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65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น้ำปาด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80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35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43.75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ฟากท่า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100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75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75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0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บ้านโคก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80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55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68.75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ตรอน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100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40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40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8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ทองแสนขัน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100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95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95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74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พิชัย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100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55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55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7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240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155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80920" cy="576064"/>
          </a:xfrm>
        </p:spPr>
        <p:txBody>
          <a:bodyPr/>
          <a:lstStyle/>
          <a:p>
            <a:pPr algn="ctr"/>
            <a: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ผลการประเมินตนเองของโรงพยาบาลทุกแห่งตามแบบประเมินมาตรฐานความปลอดภัยด้านยา กระทรวงสาธารณสุข ปีงบประมาณ ๒๕๖๓</a:t>
            </a:r>
            <a:br>
              <a:rPr lang="th-TH" sz="28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8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759021"/>
              </p:ext>
            </p:extLst>
          </p:nvPr>
        </p:nvGraphicFramePr>
        <p:xfrm>
          <a:off x="107501" y="764704"/>
          <a:ext cx="8496948" cy="5878488"/>
        </p:xfrm>
        <a:graphic>
          <a:graphicData uri="http://schemas.openxmlformats.org/drawingml/2006/table">
            <a:tbl>
              <a:tblPr/>
              <a:tblGrid>
                <a:gridCol w="720083"/>
                <a:gridCol w="2687052"/>
                <a:gridCol w="515249"/>
                <a:gridCol w="501322"/>
                <a:gridCol w="563988"/>
                <a:gridCol w="501322"/>
                <a:gridCol w="501322"/>
                <a:gridCol w="501322"/>
                <a:gridCol w="501322"/>
                <a:gridCol w="501322"/>
                <a:gridCol w="501322"/>
                <a:gridCol w="501322"/>
              </a:tblGrid>
              <a:tr h="2922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มาตรฐานที่</a:t>
                      </a:r>
                    </a:p>
                  </a:txBody>
                  <a:tcPr marL="6239" marR="6239" marT="6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</a:t>
                      </a:r>
                    </a:p>
                  </a:txBody>
                  <a:tcPr marL="6239" marR="6239" marT="6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ตะแนนการประเมินตนเองของโรงพยาบาล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รวมคะแนน</a:t>
                      </a:r>
                    </a:p>
                  </a:txBody>
                  <a:tcPr marL="6239" marR="6239" marT="6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5487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ตรอน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ทองแสนขัน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น้ำปาด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ลับแล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ท่าปลา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ฟากท่า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พิชัย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บ้านโคก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อุตรดิตถ์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55487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การบริหารจัดการระบบความปลอดภัยด้านยาในโรงพยาบาล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38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5487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โครงสร้างกายภาพและสิ่งแวดล้อมที่เอื้อต่อการสร้างความปลอดภัยด้านยา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27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8055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การพัฒนาสมรรถนะบุคลากร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8055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การบริการจ่ายยาผู้ป่วยนอก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36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8055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การจ่ายยาผู้ป่วยใน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37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8055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การให้คำปรึกษาด้านยาแก่ผู้ป่วยนอก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8055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การบริบาลทางเภสัชกรรมในหอผู้ป่วย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5487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การติดตามอาการไม่พึงประสงค์จากการใช้ยาและผลิตภัณฑ์สุขภาพ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8055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การประเมินการใช้ยา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41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8055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การให้บริการข้อมูลข่าวสารด้านยา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28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8055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การเตรียมยาในโรงพยาบาล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N/A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N/A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N/A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N/A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N/A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N/A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N/A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055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ระบบการคัดเลือกยาเข้าโรงพยาบาล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38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80559"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การจัดซื้อและคลังเวชภัณฑ์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805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49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49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38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46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52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43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51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805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คิดเป็นร้อยละ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83.08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81.67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81.67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63.33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73.33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76.67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86.67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71.67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78.46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239" marR="6239" marT="6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206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196752"/>
            <a:ext cx="7620000" cy="480060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th-TH" sz="3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14300" indent="0" algn="ctr">
              <a:buNone/>
            </a:pP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14300" indent="0" algn="ctr">
              <a:buNone/>
            </a:pP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ผล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การประเมินโรงพยาบาลส่งเสริมสุขภาพตำบลติดดาว (รพ.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สต.    ติด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ดาว) ด้านงานเภสัชกรรม/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RDU/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งานคุ้มครองผู้บริโภคด้านสุขภาพ (คบส.) ปีงบประมาณ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2562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66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นโยบายการพัฒนาโรงพยาบาลส่งเสริมสุขภาพตำบล มาตรฐาน รพ.สต.ติด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ดาว(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ยกระดับตามขั้นบันได 3 ขั้น) จังหวัดอุตรดิตถ์ ปีงบประมาณ 2563</a:t>
            </a:r>
            <a:endParaRPr lang="th-TH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6476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620000" cy="1143000"/>
          </a:xfrm>
        </p:spPr>
        <p:txBody>
          <a:bodyPr/>
          <a:lstStyle/>
          <a:p>
            <a:pPr algn="ctr"/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กำหนดการและรูปแบบของทีมประเมินจังหวัดออกตรวจประเมิน รพ.สต. ตามเกณฑ์ รพ.สต.ติดดาว ทั้ง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หมวด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628800"/>
            <a:ext cx="7807864" cy="2952328"/>
          </a:xfrm>
        </p:spPr>
        <p:txBody>
          <a:bodyPr/>
          <a:lstStyle/>
          <a:p>
            <a:pPr marL="114300" indent="0">
              <a:buNone/>
            </a:pP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กำหนดการทีมประเมินระดับจังหวัดออกตรวจประเมิน รพ.สต.</a:t>
            </a:r>
          </a:p>
          <a:p>
            <a:pPr marL="114300" indent="0"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ระหว่างวันที่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11 – 18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พฤษภาคม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2563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รพ.สต.ที่ออกประเมิน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89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  <a:endParaRPr lang="en-US" sz="28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Tx/>
              <a:buChar char="-"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รูปแบบคือ ทีมประเมินระดับจังหวัดแบ่งเป็น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ทีม ประเมิน รพ.สต.จำนวน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18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วัน ระยะเวลาการประเมิน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วันทำการ</a:t>
            </a:r>
          </a:p>
          <a:p>
            <a:pPr>
              <a:buFontTx/>
              <a:buChar char="-"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แต่ละทีมรับฟังการนำเสนอ ของ รพ.สต. (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 ในช่วงเช้าและ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แห่งช่วงบ่าย) ภายหลังการตรวจประเมินเสร็จสิ้น</a:t>
            </a:r>
          </a:p>
          <a:p>
            <a:pPr>
              <a:buFontTx/>
              <a:buChar char="-"/>
            </a:pPr>
            <a:endParaRPr lang="th-TH" sz="28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14300" indent="0">
              <a:buNone/>
            </a:pPr>
            <a:endParaRPr lang="th-TH" sz="28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Tx/>
              <a:buChar char="-"/>
            </a:pPr>
            <a:endParaRPr lang="th-TH" sz="28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Tx/>
              <a:buChar char="-"/>
            </a:pPr>
            <a:endParaRPr lang="th-TH" sz="28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Tx/>
              <a:buChar char="-"/>
            </a:pPr>
            <a:endParaRPr lang="en-US" sz="28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4725144"/>
            <a:ext cx="6264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รพ.สต.ประเมินตนเองตามเกณฑ์ รพ.สต.ติดดาว                             ด้านงานเภสัชกรรม </a:t>
            </a:r>
            <a:r>
              <a:rPr lang="en-US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RDU 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และงานคุ้มครองผู้บริโภค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ทีมจังหวัดออกประเมินตามแนวทางการตรวจประเมินฯ</a:t>
            </a:r>
            <a:endParaRPr lang="th-TH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102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อยู่ติดกั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อยู่ติดกัน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687</TotalTime>
  <Words>1414</Words>
  <Application>Microsoft Office PowerPoint</Application>
  <PresentationFormat>นำเสนอทางหน้าจอ (4:3)</PresentationFormat>
  <Paragraphs>323</Paragraphs>
  <Slides>16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16</vt:i4>
      </vt:variant>
    </vt:vector>
  </HeadingPairs>
  <TitlesOfParts>
    <vt:vector size="17" baseType="lpstr">
      <vt:lpstr>อยู่ติดกัน</vt:lpstr>
      <vt:lpstr>การประชุมคณะทำงานพัฒนามาตรฐานงานเภสัชกรรม    ในโรงพยาบาลและหน่วยบริการปฐมภูมิ ครั้งที่ 1/2563 </vt:lpstr>
      <vt:lpstr>ระเบียบวาระการประชุมคณะทำงานพัฒนามาตรฐานงานเภสัชกรรมในโรงพยาบาลและหน่วยบริการปฐมภูมิ ครั้งที่ 1/2563</vt:lpstr>
      <vt:lpstr>ระเบียบวาระที่ 2 เรื่องแจ้งที่ประชุมทราบ (ต่อ) </vt:lpstr>
      <vt:lpstr>ระเบียบวาระที่ 5 เรื่องเสนอที่ประชุมพิจารณา (ต่อ) </vt:lpstr>
      <vt:lpstr>ระเบียบวาระที่ 1 ประธานแจ้งที่ประชุมทราบ  - ระเบียบวาระที่ 2 เรื่องแจ้งที่ประชุมทราบ </vt:lpstr>
      <vt:lpstr>ผลการประเมินตนเองของโรงพยาบาลทุกแห่งตามแบบประเมินมาตรฐานความปลอดภัยด้านยา กระทรวงสาธารณสุข ปีงบประมาณ ๒๕๖๓ </vt:lpstr>
      <vt:lpstr>งานนำเสนอ PowerPoint</vt:lpstr>
      <vt:lpstr>งานนำเสนอ PowerPoint</vt:lpstr>
      <vt:lpstr>กำหนดการและรูปแบบของทีมประเมินจังหวัดออกตรวจประเมิน รพ.สต. ตามเกณฑ์ รพ.สต.ติดดาว ทั้ง 5 หมวด</vt:lpstr>
      <vt:lpstr>งานนำเสนอ PowerPoint</vt:lpstr>
      <vt:lpstr>ประเด็นเพิ่มเติมจากเขตสุขภาพที่ 2 การประเมิน รพ.สต.ติดดาว หมวด 4                                 การจัดบริการ เภสัชกรรม RDU และงานคุ้มครองผู้บริโภค (คบส.) ปีงบประมาณ 2563 </vt:lpstr>
      <vt:lpstr>แนวทางการประเมินรพ.สต.ติดดาว หมวด4 ข้อ 4.6 งานเภสัชกรรม RDUและคบส</vt:lpstr>
      <vt:lpstr>ประเด็นสำคัญที่ทีมระดับจังหวัดดำเนินการประเมิน</vt:lpstr>
      <vt:lpstr>       เอกสารที่เจ้าหน้าที่ รพ.สต. ควรเตรียมไว้ล่วงหน้าตามเกณฑ์ฯ</vt:lpstr>
      <vt:lpstr>การใช้ภาคีเครือข่ายวิชาชีพในพื้นที่ เข้าไปมีบทบาทล่วงหน้า                                            ก่อนทีมประเมินระดับจังหวัดเข้าตรวจประเมิน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การประชุมคณะทำงานพัฒนามาตรฐานงานเภสัชกรรม    ในโรงพยาบาลและหน่วยบริการปฐมภูมิ</dc:title>
  <dc:creator>IT-SISAT</dc:creator>
  <cp:lastModifiedBy>IT-SISAT</cp:lastModifiedBy>
  <cp:revision>80</cp:revision>
  <dcterms:created xsi:type="dcterms:W3CDTF">2020-02-08T03:48:29Z</dcterms:created>
  <dcterms:modified xsi:type="dcterms:W3CDTF">2020-02-18T01:20:10Z</dcterms:modified>
</cp:coreProperties>
</file>