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74"/>
  </p:notesMasterIdLst>
  <p:sldIdLst>
    <p:sldId id="259" r:id="rId2"/>
    <p:sldId id="323" r:id="rId3"/>
    <p:sldId id="318" r:id="rId4"/>
    <p:sldId id="320" r:id="rId5"/>
    <p:sldId id="317" r:id="rId6"/>
    <p:sldId id="324" r:id="rId7"/>
    <p:sldId id="340" r:id="rId8"/>
    <p:sldId id="265" r:id="rId9"/>
    <p:sldId id="266" r:id="rId10"/>
    <p:sldId id="267" r:id="rId11"/>
    <p:sldId id="268" r:id="rId12"/>
    <p:sldId id="269" r:id="rId13"/>
    <p:sldId id="270" r:id="rId14"/>
    <p:sldId id="32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2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335" r:id="rId31"/>
    <p:sldId id="336" r:id="rId32"/>
    <p:sldId id="287" r:id="rId33"/>
    <p:sldId id="288" r:id="rId34"/>
    <p:sldId id="289" r:id="rId35"/>
    <p:sldId id="290" r:id="rId36"/>
    <p:sldId id="291" r:id="rId37"/>
    <p:sldId id="330" r:id="rId38"/>
    <p:sldId id="293" r:id="rId39"/>
    <p:sldId id="295" r:id="rId40"/>
    <p:sldId id="296" r:id="rId41"/>
    <p:sldId id="294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7" r:id="rId52"/>
    <p:sldId id="308" r:id="rId53"/>
    <p:sldId id="309" r:id="rId54"/>
    <p:sldId id="310" r:id="rId55"/>
    <p:sldId id="311" r:id="rId56"/>
    <p:sldId id="312" r:id="rId57"/>
    <p:sldId id="322" r:id="rId58"/>
    <p:sldId id="315" r:id="rId59"/>
    <p:sldId id="328" r:id="rId60"/>
    <p:sldId id="325" r:id="rId61"/>
    <p:sldId id="331" r:id="rId62"/>
    <p:sldId id="332" r:id="rId63"/>
    <p:sldId id="333" r:id="rId64"/>
    <p:sldId id="326" r:id="rId65"/>
    <p:sldId id="327" r:id="rId66"/>
    <p:sldId id="334" r:id="rId67"/>
    <p:sldId id="337" r:id="rId68"/>
    <p:sldId id="338" r:id="rId69"/>
    <p:sldId id="339" r:id="rId70"/>
    <p:sldId id="342" r:id="rId71"/>
    <p:sldId id="341" r:id="rId72"/>
    <p:sldId id="319" r:id="rId73"/>
  </p:sldIdLst>
  <p:sldSz cx="9144000" cy="5143500" type="screen16x9"/>
  <p:notesSz cx="6797675" cy="9926638"/>
  <p:embeddedFontLst>
    <p:embeddedFont>
      <p:font typeface="2005_iannnnnUBC" panose="020B0604020202020204" charset="0"/>
      <p:regular r:id="rId75"/>
    </p:embeddedFont>
    <p:embeddedFont>
      <p:font typeface="Calibri" panose="020F0502020204030204" pitchFamily="34" charset="0"/>
      <p:regular r:id="rId76"/>
      <p:bold r:id="rId77"/>
      <p:italic r:id="rId78"/>
      <p:boldItalic r:id="rId79"/>
    </p:embeddedFont>
    <p:embeddedFont>
      <p:font typeface="Roboto Condensed" panose="020B0604020202020204" charset="0"/>
      <p:regular r:id="rId80"/>
      <p:bold r:id="rId81"/>
      <p:italic r:id="rId82"/>
      <p:boldItalic r:id="rId83"/>
    </p:embeddedFont>
    <p:embeddedFont>
      <p:font typeface="Roboto Condensed Light" panose="020B0604020202020204" charset="0"/>
      <p:regular r:id="rId84"/>
      <p:bold r:id="rId85"/>
      <p:italic r:id="rId86"/>
      <p:boldItalic r:id="rId87"/>
    </p:embeddedFont>
    <p:embeddedFont>
      <p:font typeface="TH SarabunIT๙" panose="020B0500040200020003" pitchFamily="34" charset="-34"/>
      <p:regular r:id="rId88"/>
      <p:bold r:id="rId89"/>
      <p:italic r:id="rId90"/>
      <p:boldItalic r:id="rId91"/>
    </p:embeddedFont>
    <p:embeddedFont>
      <p:font typeface="TH SarabunPSK" panose="020B0500040200020003" pitchFamily="34" charset="-34"/>
      <p:regular r:id="rId92"/>
      <p:bold r:id="rId93"/>
      <p:italic r:id="rId94"/>
      <p:boldItalic r:id="rId95"/>
    </p:embeddedFont>
    <p:embeddedFont>
      <p:font typeface="Wingdings 3" panose="05040102010807070707" pitchFamily="18" charset="2"/>
      <p:regular r:id="rId96"/>
    </p:embeddedFont>
  </p:embeddedFontLst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0033CC"/>
    <a:srgbClr val="FF6600"/>
    <a:srgbClr val="FFCC66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A95DAEE-7588-41A7-A45C-1871019EDE99}">
  <a:tblStyle styleId="{CA95DAEE-7588-41A7-A45C-1871019EDE99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8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787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-178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0.fntdata"/><Relationship Id="rId89" Type="http://schemas.openxmlformats.org/officeDocument/2006/relationships/font" Target="fonts/font1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notesMaster" Target="notesMasters/notesMaster1.xml"/><Relationship Id="rId79" Type="http://schemas.openxmlformats.org/officeDocument/2006/relationships/font" Target="fonts/font5.fntdata"/><Relationship Id="rId5" Type="http://schemas.openxmlformats.org/officeDocument/2006/relationships/slide" Target="slides/slide4.xml"/><Relationship Id="rId90" Type="http://schemas.openxmlformats.org/officeDocument/2006/relationships/font" Target="fonts/font16.fntdata"/><Relationship Id="rId95" Type="http://schemas.openxmlformats.org/officeDocument/2006/relationships/font" Target="fonts/font2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font" Target="fonts/font6.fntdata"/><Relationship Id="rId85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font" Target="fonts/font14.fntdata"/><Relationship Id="rId91" Type="http://schemas.openxmlformats.org/officeDocument/2006/relationships/font" Target="fonts/font17.fntdata"/><Relationship Id="rId96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font" Target="fonts/font12.fntdata"/><Relationship Id="rId94" Type="http://schemas.openxmlformats.org/officeDocument/2006/relationships/font" Target="fonts/font20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2.fntdata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3.fntdata"/><Relationship Id="rId61" Type="http://schemas.openxmlformats.org/officeDocument/2006/relationships/slide" Target="slides/slide60.xml"/><Relationship Id="rId82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3.fntdata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9.fntdata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hape 3">
            <a:extLst>
              <a:ext uri="{FF2B5EF4-FFF2-40B4-BE49-F238E27FC236}">
                <a16:creationId xmlns:a16="http://schemas.microsoft.com/office/drawing/2014/main" id="{FE7C6FEC-1038-4D6B-8DDB-8127E55ADB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  <a:gd name="T10" fmla="*/ 0 w 120000"/>
              <a:gd name="T11" fmla="*/ 0 h 120000"/>
              <a:gd name="T12" fmla="*/ 120000 w 120000"/>
              <a:gd name="T1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Shape 4">
            <a:extLst>
              <a:ext uri="{FF2B5EF4-FFF2-40B4-BE49-F238E27FC236}">
                <a16:creationId xmlns:a16="http://schemas.microsoft.com/office/drawing/2014/main" id="{DB119F43-70F3-4671-B30C-02D3D59DB4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164">
            <a:extLst>
              <a:ext uri="{FF2B5EF4-FFF2-40B4-BE49-F238E27FC236}">
                <a16:creationId xmlns:a16="http://schemas.microsoft.com/office/drawing/2014/main" id="{1F864B20-998F-44BE-B3C1-643B7886BA44}"/>
              </a:ext>
            </a:extLst>
          </p:cNvPr>
          <p:cNvGrpSpPr>
            <a:grpSpLocks/>
          </p:cNvGrpSpPr>
          <p:nvPr/>
        </p:nvGrpSpPr>
        <p:grpSpPr bwMode="auto">
          <a:xfrm>
            <a:off x="6946900" y="4471988"/>
            <a:ext cx="2203450" cy="671512"/>
            <a:chOff x="5575241" y="4472722"/>
            <a:chExt cx="2202829" cy="670794"/>
          </a:xfrm>
        </p:grpSpPr>
        <p:sp>
          <p:nvSpPr>
            <p:cNvPr id="3" name="Shape 165">
              <a:extLst>
                <a:ext uri="{FF2B5EF4-FFF2-40B4-BE49-F238E27FC236}">
                  <a16:creationId xmlns:a16="http://schemas.microsoft.com/office/drawing/2014/main" id="{A9D65CE8-2155-4319-B161-DB49C9888A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575241" y="4948463"/>
              <a:ext cx="393589" cy="131621"/>
            </a:xfrm>
            <a:prstGeom prst="triangle">
              <a:avLst>
                <a:gd name="adj" fmla="val 32426"/>
              </a:avLst>
            </a:prstGeom>
            <a:solidFill>
              <a:srgbClr val="D2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grpSp>
          <p:nvGrpSpPr>
            <p:cNvPr id="4" name="Shape 166">
              <a:extLst>
                <a:ext uri="{FF2B5EF4-FFF2-40B4-BE49-F238E27FC236}">
                  <a16:creationId xmlns:a16="http://schemas.microsoft.com/office/drawing/2014/main" id="{1C2D0E22-84AF-4667-92C5-A3E88ED10F5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734849" y="4472722"/>
              <a:ext cx="2040837" cy="670794"/>
              <a:chOff x="1297953" y="330075"/>
              <a:chExt cx="5169294" cy="1699505"/>
            </a:xfrm>
          </p:grpSpPr>
          <p:sp>
            <p:nvSpPr>
              <p:cNvPr id="8" name="Shape 167">
                <a:extLst>
                  <a:ext uri="{FF2B5EF4-FFF2-40B4-BE49-F238E27FC236}">
                    <a16:creationId xmlns:a16="http://schemas.microsoft.com/office/drawing/2014/main" id="{7F4CE6BA-0B1D-439C-BC21-3B64186C73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953" y="330075"/>
                <a:ext cx="3473186" cy="1699505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  <p:sp>
            <p:nvSpPr>
              <p:cNvPr id="9" name="Shape 168">
                <a:extLst>
                  <a:ext uri="{FF2B5EF4-FFF2-40B4-BE49-F238E27FC236}">
                    <a16:creationId xmlns:a16="http://schemas.microsoft.com/office/drawing/2014/main" id="{C55CD70B-FA14-4B2A-BF93-49229C95E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9118" y="330075"/>
                <a:ext cx="1696394" cy="1699505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</p:grpSp>
        <p:grpSp>
          <p:nvGrpSpPr>
            <p:cNvPr id="5" name="Shape 169">
              <a:extLst>
                <a:ext uri="{FF2B5EF4-FFF2-40B4-BE49-F238E27FC236}">
                  <a16:creationId xmlns:a16="http://schemas.microsoft.com/office/drawing/2014/main" id="{36806835-E640-4BC8-A614-E9D8184BCC3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78208" y="4646737"/>
              <a:ext cx="2199862" cy="304562"/>
              <a:chOff x="-5827152" y="330075"/>
              <a:chExt cx="12276017" cy="1699568"/>
            </a:xfrm>
          </p:grpSpPr>
          <p:sp>
            <p:nvSpPr>
              <p:cNvPr id="6" name="Shape 170">
                <a:extLst>
                  <a:ext uri="{FF2B5EF4-FFF2-40B4-BE49-F238E27FC236}">
                    <a16:creationId xmlns:a16="http://schemas.microsoft.com/office/drawing/2014/main" id="{F5A12702-A73F-471A-99B0-0FB192192B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827152" y="332439"/>
                <a:ext cx="10609874" cy="1699077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  <p:sp>
            <p:nvSpPr>
              <p:cNvPr id="7" name="Shape 171">
                <a:extLst>
                  <a:ext uri="{FF2B5EF4-FFF2-40B4-BE49-F238E27FC236}">
                    <a16:creationId xmlns:a16="http://schemas.microsoft.com/office/drawing/2014/main" id="{31B8F812-5C2F-4DAE-8E83-C80620941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296" y="332439"/>
                <a:ext cx="1700414" cy="1699077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</p:grpSp>
      </p:grpSp>
      <p:grpSp>
        <p:nvGrpSpPr>
          <p:cNvPr id="10" name="Shape 172">
            <a:extLst>
              <a:ext uri="{FF2B5EF4-FFF2-40B4-BE49-F238E27FC236}">
                <a16:creationId xmlns:a16="http://schemas.microsoft.com/office/drawing/2014/main" id="{3B48806A-6320-4B00-9102-66CC51483DA1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0" y="0"/>
            <a:ext cx="2203450" cy="671513"/>
            <a:chOff x="5575241" y="4472722"/>
            <a:chExt cx="2202829" cy="670794"/>
          </a:xfrm>
        </p:grpSpPr>
        <p:sp>
          <p:nvSpPr>
            <p:cNvPr id="11" name="Shape 173">
              <a:extLst>
                <a:ext uri="{FF2B5EF4-FFF2-40B4-BE49-F238E27FC236}">
                  <a16:creationId xmlns:a16="http://schemas.microsoft.com/office/drawing/2014/main" id="{1D37BE87-BBFA-4613-97D9-0FC73FDAF5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575241" y="4950048"/>
              <a:ext cx="393589" cy="131621"/>
            </a:xfrm>
            <a:prstGeom prst="triangle">
              <a:avLst>
                <a:gd name="adj" fmla="val 32426"/>
              </a:avLst>
            </a:prstGeom>
            <a:solidFill>
              <a:srgbClr val="26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>
              <a:lvl1pPr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/>
              <a:endParaRPr lang="th-TH" altLang="th-TH"/>
            </a:p>
          </p:txBody>
        </p:sp>
        <p:grpSp>
          <p:nvGrpSpPr>
            <p:cNvPr id="12" name="Shape 174">
              <a:extLst>
                <a:ext uri="{FF2B5EF4-FFF2-40B4-BE49-F238E27FC236}">
                  <a16:creationId xmlns:a16="http://schemas.microsoft.com/office/drawing/2014/main" id="{53EDBA4B-CC76-44AB-8493-18EFC4620BC0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734849" y="4472722"/>
              <a:ext cx="2040837" cy="670794"/>
              <a:chOff x="1297953" y="330075"/>
              <a:chExt cx="5169294" cy="1699505"/>
            </a:xfrm>
          </p:grpSpPr>
          <p:sp>
            <p:nvSpPr>
              <p:cNvPr id="16" name="Shape 175">
                <a:extLst>
                  <a:ext uri="{FF2B5EF4-FFF2-40B4-BE49-F238E27FC236}">
                    <a16:creationId xmlns:a16="http://schemas.microsoft.com/office/drawing/2014/main" id="{568654CC-91EE-4E11-95A9-CF87F7CEC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953" y="334094"/>
                <a:ext cx="3473186" cy="1699505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  <p:sp>
            <p:nvSpPr>
              <p:cNvPr id="17" name="Shape 176">
                <a:extLst>
                  <a:ext uri="{FF2B5EF4-FFF2-40B4-BE49-F238E27FC236}">
                    <a16:creationId xmlns:a16="http://schemas.microsoft.com/office/drawing/2014/main" id="{4D99AE14-BCC5-4542-B2E1-AFCB33A89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9121" y="338110"/>
                <a:ext cx="1696394" cy="1699505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</p:grpSp>
        <p:grpSp>
          <p:nvGrpSpPr>
            <p:cNvPr id="13" name="Shape 177">
              <a:extLst>
                <a:ext uri="{FF2B5EF4-FFF2-40B4-BE49-F238E27FC236}">
                  <a16:creationId xmlns:a16="http://schemas.microsoft.com/office/drawing/2014/main" id="{37366B9B-49E9-4D35-96A7-2692FDD9E8E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578208" y="4646737"/>
              <a:ext cx="2199862" cy="304562"/>
              <a:chOff x="-5827152" y="330075"/>
              <a:chExt cx="12276017" cy="1699568"/>
            </a:xfrm>
          </p:grpSpPr>
          <p:sp>
            <p:nvSpPr>
              <p:cNvPr id="14" name="Shape 178">
                <a:extLst>
                  <a:ext uri="{FF2B5EF4-FFF2-40B4-BE49-F238E27FC236}">
                    <a16:creationId xmlns:a16="http://schemas.microsoft.com/office/drawing/2014/main" id="{7F7A8467-9948-4B5A-8943-DEED97757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827152" y="341285"/>
                <a:ext cx="10609874" cy="1699077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  <p:sp>
            <p:nvSpPr>
              <p:cNvPr id="15" name="Shape 179">
                <a:extLst>
                  <a:ext uri="{FF2B5EF4-FFF2-40B4-BE49-F238E27FC236}">
                    <a16:creationId xmlns:a16="http://schemas.microsoft.com/office/drawing/2014/main" id="{ADAE45E5-2FCA-4069-B7FC-F387E00B8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7296" y="341285"/>
                <a:ext cx="1700414" cy="1699077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>
                <a:lvl1pPr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defRPr>
                </a:lvl9pPr>
              </a:lstStyle>
              <a:p>
                <a:pPr eaLnBrk="1" hangingPunct="1"/>
                <a:endParaRPr lang="th-TH" altLang="th-TH"/>
              </a:p>
            </p:txBody>
          </p:sp>
        </p:grpSp>
      </p:grpSp>
      <p:sp>
        <p:nvSpPr>
          <p:cNvPr id="18" name="Shape 163">
            <a:extLst>
              <a:ext uri="{FF2B5EF4-FFF2-40B4-BE49-F238E27FC236}">
                <a16:creationId xmlns:a16="http://schemas.microsoft.com/office/drawing/2014/main" id="{CD287C1B-D79E-4B5B-B104-8D84CF103C29}"/>
              </a:ext>
            </a:extLst>
          </p:cNvPr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defRPr sz="1400" b="0" smtClean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D8D82B54-3F10-4B3F-A7AB-2FEDB440B7BD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375289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F7A1D-D0EB-4F02-A6C5-14FFC813B58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5405438" y="4532313"/>
            <a:ext cx="684212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78794" tIns="39397" rIns="78794" bIns="39397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8F79688-2F6A-4135-9AC8-BE4803FF0299}" type="datetimeFigureOut">
              <a:rPr lang="th-TH"/>
              <a:pPr>
                <a:defRPr/>
              </a:pPr>
              <a:t>12/03/63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F6CED-F4AB-4B1E-B09C-F3940738A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609600" y="4532313"/>
            <a:ext cx="462280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78794" tIns="39397" rIns="78794" bIns="39397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8D7E8-B221-40D3-A3E8-B30E4B227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00" b="0" smtClean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C909BBD7-19E1-4AA8-B718-BA4504BD84C6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69769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8F77D49F-B0C8-42D3-A347-6154B88B917D}"/>
              </a:ext>
            </a:extLst>
          </p:cNvPr>
          <p:cNvGrpSpPr>
            <a:grpSpLocks/>
          </p:cNvGrpSpPr>
          <p:nvPr/>
        </p:nvGrpSpPr>
        <p:grpSpPr bwMode="auto"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5" name="Straight Connector 31">
              <a:extLst>
                <a:ext uri="{FF2B5EF4-FFF2-40B4-BE49-F238E27FC236}">
                  <a16:creationId xmlns:a16="http://schemas.microsoft.com/office/drawing/2014/main" id="{75569032-B358-40E2-82DD-E3843D4C5F4A}"/>
                </a:ext>
              </a:extLst>
            </p:cNvPr>
            <p:cNvCxnSpPr/>
            <p:nvPr/>
          </p:nvCxnSpPr>
          <p:spPr>
            <a:xfrm>
              <a:off x="9370484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>
              <a:extLst>
                <a:ext uri="{FF2B5EF4-FFF2-40B4-BE49-F238E27FC236}">
                  <a16:creationId xmlns:a16="http://schemas.microsoft.com/office/drawing/2014/main" id="{59BEAA5B-3B84-41B5-BEDE-67D1F5B41535}"/>
                </a:ext>
              </a:extLst>
            </p:cNvPr>
            <p:cNvCxnSpPr/>
            <p:nvPr/>
          </p:nvCxnSpPr>
          <p:spPr>
            <a:xfrm flipH="1">
              <a:off x="7425267" y="3680884"/>
              <a:ext cx="4764617" cy="317711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57BECB95-93C0-4D60-A426-76C0A380ABAE}"/>
                </a:ext>
              </a:extLst>
            </p:cNvPr>
            <p:cNvSpPr/>
            <p:nvPr/>
          </p:nvSpPr>
          <p:spPr>
            <a:xfrm>
              <a:off x="9182100" y="-8467"/>
              <a:ext cx="3007784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178EE110-4C23-4787-9F88-C750D86B842F}"/>
                </a:ext>
              </a:extLst>
            </p:cNvPr>
            <p:cNvSpPr/>
            <p:nvPr/>
          </p:nvSpPr>
          <p:spPr>
            <a:xfrm>
              <a:off x="9603317" y="-8467"/>
              <a:ext cx="2588683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>
              <a:extLst>
                <a:ext uri="{FF2B5EF4-FFF2-40B4-BE49-F238E27FC236}">
                  <a16:creationId xmlns:a16="http://schemas.microsoft.com/office/drawing/2014/main" id="{136652E2-A27E-4917-80CC-46FE51001E33}"/>
                </a:ext>
              </a:extLst>
            </p:cNvPr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>
              <a:extLst>
                <a:ext uri="{FF2B5EF4-FFF2-40B4-BE49-F238E27FC236}">
                  <a16:creationId xmlns:a16="http://schemas.microsoft.com/office/drawing/2014/main" id="{DF831394-E27B-4190-BC14-E30352811C5A}"/>
                </a:ext>
              </a:extLst>
            </p:cNvPr>
            <p:cNvSpPr/>
            <p:nvPr/>
          </p:nvSpPr>
          <p:spPr>
            <a:xfrm>
              <a:off x="9334500" y="-8467"/>
              <a:ext cx="2855384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>
              <a:extLst>
                <a:ext uri="{FF2B5EF4-FFF2-40B4-BE49-F238E27FC236}">
                  <a16:creationId xmlns:a16="http://schemas.microsoft.com/office/drawing/2014/main" id="{2F9D7555-0CB8-46F8-877B-B15CAA8BA31C}"/>
                </a:ext>
              </a:extLst>
            </p:cNvPr>
            <p:cNvSpPr/>
            <p:nvPr/>
          </p:nvSpPr>
          <p:spPr>
            <a:xfrm>
              <a:off x="10898717" y="-8467"/>
              <a:ext cx="1289049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>
              <a:extLst>
                <a:ext uri="{FF2B5EF4-FFF2-40B4-BE49-F238E27FC236}">
                  <a16:creationId xmlns:a16="http://schemas.microsoft.com/office/drawing/2014/main" id="{F6702ABD-998C-433C-90E9-BA4EE0D2C6C8}"/>
                </a:ext>
              </a:extLst>
            </p:cNvPr>
            <p:cNvSpPr/>
            <p:nvPr/>
          </p:nvSpPr>
          <p:spPr>
            <a:xfrm>
              <a:off x="10938933" y="-8467"/>
              <a:ext cx="1248833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>
              <a:extLst>
                <a:ext uri="{FF2B5EF4-FFF2-40B4-BE49-F238E27FC236}">
                  <a16:creationId xmlns:a16="http://schemas.microsoft.com/office/drawing/2014/main" id="{8117A250-2061-41B1-BFBE-B281A4A140BB}"/>
                </a:ext>
              </a:extLst>
            </p:cNvPr>
            <p:cNvSpPr/>
            <p:nvPr/>
          </p:nvSpPr>
          <p:spPr>
            <a:xfrm>
              <a:off x="10371667" y="3589867"/>
              <a:ext cx="1818217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>
              <a:extLst>
                <a:ext uri="{FF2B5EF4-FFF2-40B4-BE49-F238E27FC236}">
                  <a16:creationId xmlns:a16="http://schemas.microsoft.com/office/drawing/2014/main" id="{086F63DC-EA42-4EF7-A9D2-8D3966C5CFAC}"/>
                </a:ext>
              </a:extLst>
            </p:cNvPr>
            <p:cNvSpPr/>
            <p:nvPr/>
          </p:nvSpPr>
          <p:spPr>
            <a:xfrm rot="10800000">
              <a:off x="0" y="0"/>
              <a:ext cx="842433" cy="5666318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944E163-22BF-463B-A855-A572D7CE97D7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>
            <a:off x="5403850" y="4530725"/>
            <a:ext cx="68421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7CAF832-2D15-41E8-9872-0D34EFFAB229}" type="datetimeFigureOut">
              <a:rPr lang="en-US"/>
              <a:pPr>
                <a:defRPr/>
              </a:pPr>
              <a:t>3/12/2020</a:t>
            </a:fld>
            <a:endParaRPr lang="en-US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B157A3C-D47A-4EB6-A431-B7660C216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>
            <a:off x="508000" y="4530725"/>
            <a:ext cx="472281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A76E17C-AA44-4CEA-8CF2-6F361201C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400" b="0" smtClean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89FE7818-504F-485E-A0E9-D809494FBDD0}" type="slidenum">
              <a:rPr lang="en-US" altLang="th-TH"/>
              <a:pPr>
                <a:defRPr/>
              </a:pPr>
              <a:t>‹#›</a:t>
            </a:fld>
            <a:endParaRPr lang="en-US" altLang="th-TH"/>
          </a:p>
        </p:txBody>
      </p:sp>
    </p:spTree>
    <p:extLst>
      <p:ext uri="{BB962C8B-B14F-4D97-AF65-F5344CB8AC3E}">
        <p14:creationId xmlns:p14="http://schemas.microsoft.com/office/powerpoint/2010/main" val="2503818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6">
            <a:extLst>
              <a:ext uri="{FF2B5EF4-FFF2-40B4-BE49-F238E27FC236}">
                <a16:creationId xmlns:a16="http://schemas.microsoft.com/office/drawing/2014/main" id="{E7C42243-5684-401A-92A5-FEF1C1DDEA64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14388" y="392113"/>
            <a:ext cx="52578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th-TH" altLang="th-TH">
              <a:sym typeface="Arial" panose="020B0604020202020204" pitchFamily="34" charset="0"/>
            </a:endParaRPr>
          </a:p>
        </p:txBody>
      </p:sp>
      <p:sp>
        <p:nvSpPr>
          <p:cNvPr id="1027" name="Shape 7">
            <a:extLst>
              <a:ext uri="{FF2B5EF4-FFF2-40B4-BE49-F238E27FC236}">
                <a16:creationId xmlns:a16="http://schemas.microsoft.com/office/drawing/2014/main" id="{ED179A95-7E68-4376-82F6-65AFC3B86771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814388" y="1327150"/>
            <a:ext cx="6132512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th-TH" altLang="th-TH">
              <a:sym typeface="Arial" panose="020B0604020202020204" pitchFamily="34" charset="0"/>
            </a:endParaRPr>
          </a:p>
        </p:txBody>
      </p:sp>
      <p:sp>
        <p:nvSpPr>
          <p:cNvPr id="1028" name="Shape 8">
            <a:extLst>
              <a:ext uri="{FF2B5EF4-FFF2-40B4-BE49-F238E27FC236}">
                <a16:creationId xmlns:a16="http://schemas.microsoft.com/office/drawing/2014/main" id="{8F9BF0EB-D188-46CA-8CC8-BCDADFE075B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 bwMode="auto">
          <a:xfrm>
            <a:off x="7618413" y="4637088"/>
            <a:ext cx="148748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solidFill>
                  <a:srgbClr val="FFFFFF"/>
                </a:solidFill>
                <a:latin typeface="Roboto Condensed" charset="0"/>
                <a:sym typeface="Roboto Condensed" charset="0"/>
              </a:defRPr>
            </a:lvl1pPr>
          </a:lstStyle>
          <a:p>
            <a:pPr>
              <a:defRPr/>
            </a:pPr>
            <a:fld id="{CC425816-6D22-4306-820E-0018B913CB7A}" type="slidenum">
              <a:rPr lang="th-TH" altLang="th-TH"/>
              <a:pPr>
                <a:defRPr/>
              </a:pPr>
              <a:t>‹#›</a:t>
            </a:fld>
            <a:endParaRPr lang="th-TH" altLang="th-TH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har char="•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har char="–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har char="•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har char="–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har char="»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1/&#3588;&#3635;&#3626;&#3633;&#3656;&#3591;&#3649;&#3605;&#3656;&#3591;&#3605;&#3633;&#3657;&#3591;/&#3588;&#3635;&#3626;&#3633;&#3656;&#3591;&#3649;&#3605;&#3656;&#3591;&#3605;&#3633;&#3657;&#3591;%20&#3588;&#3603;&#3632;&#3607;&#3635;&#3591;&#3634;&#3609;%20&#3588;&#3610;&#3626;%20&#3588;&#3611;&#3626;&#3629;.&#3648;&#3617;&#3639;&#3629;&#3591;&#3629;&#3640;&#3605;&#3619;&#3636;&#3604;&#3605;&#3606;&#3660;.pdf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1/&#3588;&#3635;&#3626;&#3633;&#3656;&#3591;&#3649;&#3605;&#3656;&#3591;&#3605;&#3633;&#3657;&#3591;/&#3588;&#3635;&#3626;&#3633;&#3656;&#3591;%20&#3614;&#3594;&#3629;%20&#3607;&#3637;&#3656;2-2563%20&#3621;&#3623;%206%20&#3617;.&#3588;.2563.pd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2/&#3605;&#3633;&#3623;&#3629;&#3618;&#3656;&#3634;&#3591;%20&#3649;&#3610;&#3610;&#3626;&#3619;&#3640;&#3611;&#3612;&#3621;&#3585;&#3634;&#3619;&#3604;&#3635;&#3648;&#3609;&#3636;&#3609;&#3591;&#3634;&#3609;&#3611;&#3619;&#3632;&#3592;&#3635;&#3611;&#3637;%202563.docx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2/&#3612;&#3621;&#3585;&#3634;&#3619;&#3604;&#3635;&#3648;&#3609;&#3636;&#3609;%20&#3591;&#3634;&#3609;&#3588;&#3640;&#3657;&#3617;&#3588;&#3619;&#3629;&#3591;&#3612;&#3641;&#3657;&#3610;&#3619;&#3636;&#3650;&#3616;&#3588;%20%20&#3588;&#3611;&#3626;&#3629;.docx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&#3585;&#3634;&#3619;&#3588;&#3639;&#3609;&#3586;&#3657;&#3629;&#3617;&#3641;&#3621;/&#3586;&#3657;&#3629;&#3617;&#3641;&#3621;%20Mobile%20Unit/&#3612;&#3621;&#3629;&#3634;&#3627;&#3634;&#3619;&#3650;&#3617;&#3610;&#3634;&#3618;&#3619;&#3634;&#3618;&#3629;&#3635;&#3648;&#3616;&#3629;62.pd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4/&#3649;&#3610;&#3610;%20&#3588;&#3610;&#3626;.1%20&#3588;&#3610;&#3626;.2%20&#3611;&#3637;%2063_000134.pdf" TargetMode="External"/><Relationship Id="rId7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3/&#3605;&#3633;&#3623;&#3629;&#3618;&#3656;&#3634;&#3591;%20&#3649;&#3610;&#3610;&#3610;&#3633;&#3609;&#3607;&#3638;&#3585;%20&#3619;&#3657;&#3634;&#3609;&#3594;&#3635;&#3610;&#3657;&#3634;&#3609;&#3612;&#3641;&#3657;&#3611;&#3656;&#3623;&#3618;%20&#3649;&#3609;&#3610;&#3607;&#3657;&#3634;&#3618;%20.doc" TargetMode="Externa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4/&#3649;&#3610;&#3610;%20&#3588;&#3610;&#3626;.1%20&#3588;&#3610;&#3626;.2%20&#3611;&#3637;%2063_000134.pd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3627;&#3621;&#3633;&#3585;&#3600;&#3634;&#3609;&#3607;&#3637;&#3656;&#3648;&#3585;&#3637;&#3656;&#3618;&#3623;&#3586;&#3657;&#3629;&#3591;%20&#3605;&#3634;&#3617;&#3611;&#3619;&#3632;&#3648;&#3604;&#3655;&#3609;&#3585;&#3634;&#3619;&#3611;&#3619;&#3632;&#3648;&#3617;&#3636;&#3609;%20&#3619;&#3614;&#3626;&#3605;&#3605;&#3636;&#3604;&#3604;&#3634;&#3623;%202563/&#3627;&#3621;&#3633;&#3585;&#3600;&#3634;&#3609;%20&#3611;&#3619;&#3632;&#3648;&#3604;&#3655;&#3609;%201.3/&#3605;&#3633;&#3623;&#3629;&#3618;&#3656;&#3634;&#3591;%20&#3649;&#3610;&#3610;&#3610;&#3633;&#3609;&#3607;&#3638;&#3585;%20&#3619;&#3657;&#3634;&#3609;&#3594;&#3635;&#3610;&#3657;&#3634;&#3609;&#3612;&#3641;&#3657;&#3611;&#3656;&#3623;&#3618;%20&#3649;&#3609;&#3610;&#3607;&#3657;&#3634;&#3618;%20.doc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g"/><Relationship Id="rId3" Type="http://schemas.openxmlformats.org/officeDocument/2006/relationships/image" Target="../media/image81.jpg"/><Relationship Id="rId7" Type="http://schemas.openxmlformats.org/officeDocument/2006/relationships/image" Target="../media/image85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7" Type="http://schemas.openxmlformats.org/officeDocument/2006/relationships/image" Target="../media/image94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7" Type="http://schemas.openxmlformats.org/officeDocument/2006/relationships/image" Target="../media/image93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g"/><Relationship Id="rId5" Type="http://schemas.openxmlformats.org/officeDocument/2006/relationships/image" Target="../media/image97.jpg"/><Relationship Id="rId4" Type="http://schemas.openxmlformats.org/officeDocument/2006/relationships/image" Target="../media/image92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1.svg"/><Relationship Id="rId7" Type="http://schemas.openxmlformats.org/officeDocument/2006/relationships/image" Target="../media/image105.svg"/><Relationship Id="rId12" Type="http://schemas.openxmlformats.org/officeDocument/2006/relationships/image" Target="../media/image109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11" Type="http://schemas.openxmlformats.org/officeDocument/2006/relationships/image" Target="../media/image108.png"/><Relationship Id="rId5" Type="http://schemas.openxmlformats.org/officeDocument/2006/relationships/image" Target="../media/image103.svg"/><Relationship Id="rId10" Type="http://schemas.openxmlformats.org/officeDocument/2006/relationships/hyperlink" Target="Health%20Literacy%20RDU%20community.pdf" TargetMode="External"/><Relationship Id="rId4" Type="http://schemas.openxmlformats.org/officeDocument/2006/relationships/image" Target="../media/image102.png"/><Relationship Id="rId9" Type="http://schemas.openxmlformats.org/officeDocument/2006/relationships/image" Target="../media/image107.sv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ชื่อเรื่อง 1">
            <a:extLst>
              <a:ext uri="{FF2B5EF4-FFF2-40B4-BE49-F238E27FC236}">
                <a16:creationId xmlns:a16="http://schemas.microsoft.com/office/drawing/2014/main" id="{FB9A666D-B270-4377-ADD9-89B214850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642938"/>
            <a:ext cx="8804275" cy="10715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7200" b="1" dirty="0">
                <a:solidFill>
                  <a:srgbClr val="002060"/>
                </a:solidFill>
                <a:latin typeface="2005_iannnnnUBC" pitchFamily="2" charset="0"/>
                <a:cs typeface="2005_iannnnnUBC" pitchFamily="2" charset="0"/>
              </a:rPr>
              <a:t>รพ.สต.ติดดาว ประเด็น งานคบส.</a:t>
            </a:r>
          </a:p>
        </p:txBody>
      </p:sp>
      <p:sp>
        <p:nvSpPr>
          <p:cNvPr id="6147" name="TextBox 4">
            <a:extLst>
              <a:ext uri="{FF2B5EF4-FFF2-40B4-BE49-F238E27FC236}">
                <a16:creationId xmlns:a16="http://schemas.microsoft.com/office/drawing/2014/main" id="{5557A780-D2B4-4E84-A059-7314BE18B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896" y="2281223"/>
            <a:ext cx="5038725" cy="229555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ภก.เสมอเทพ  แว่นวิชัย</a:t>
            </a:r>
            <a:br>
              <a:rPr lang="th-TH" altLang="th-TH" sz="3600" b="1" dirty="0">
                <a:latin typeface="2005_iannnnnUBC" pitchFamily="2" charset="0"/>
                <a:cs typeface="2005_iannnnnUBC" pitchFamily="2" charset="0"/>
              </a:rPr>
            </a:b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ภญ.จิตตะวัน จิตระกูล  </a:t>
            </a:r>
            <a:br>
              <a:rPr lang="th-TH" altLang="th-TH" sz="3600" b="1" dirty="0">
                <a:latin typeface="2005_iannnnnUBC" pitchFamily="2" charset="0"/>
                <a:cs typeface="2005_iannnnnUBC" pitchFamily="2" charset="0"/>
              </a:rPr>
            </a:b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งานคุ้มครองผู้บริโภค กลุ่มงานเวชกรรมสังคม</a:t>
            </a:r>
          </a:p>
          <a:p>
            <a:pPr algn="ctr" eaLnBrk="1" hangingPunct="1">
              <a:buFontTx/>
              <a:buNone/>
            </a:pP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โรงพยาบาลอุตรดิตถ์ </a:t>
            </a:r>
          </a:p>
        </p:txBody>
      </p:sp>
      <p:pic>
        <p:nvPicPr>
          <p:cNvPr id="6148" name="Picture 1" descr="D:\จิตตะวัน\1583131093985.jpg">
            <a:extLst>
              <a:ext uri="{FF2B5EF4-FFF2-40B4-BE49-F238E27FC236}">
                <a16:creationId xmlns:a16="http://schemas.microsoft.com/office/drawing/2014/main" id="{63441FA6-B30A-450B-9CBC-CCDD48919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71688"/>
            <a:ext cx="3076897" cy="258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9BD866E-D187-4848-9670-28F263412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75" y="142875"/>
            <a:ext cx="5357813" cy="1571625"/>
          </a:xfrm>
          <a:solidFill>
            <a:srgbClr val="FF9933"/>
          </a:solidFill>
        </p:spPr>
        <p:txBody>
          <a:bodyPr>
            <a:noAutofit/>
          </a:bodyPr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แนวทางการประเมินรพ.สต.ติดดาว </a:t>
            </a:r>
            <a:b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หมวด 4 ข้อ </a:t>
            </a:r>
            <a:r>
              <a:rPr lang="en-US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4.6 </a:t>
            </a:r>
            <a:b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งานเภสัชกรรม </a:t>
            </a:r>
            <a:r>
              <a:rPr lang="en-US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RDU</a:t>
            </a:r>
            <a:r>
              <a:rPr lang="th-TH" sz="3600" b="1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 และคบส</a:t>
            </a:r>
          </a:p>
        </p:txBody>
      </p:sp>
      <p:sp>
        <p:nvSpPr>
          <p:cNvPr id="14339" name="ตัวแทนเนื้อหา 2">
            <a:extLst>
              <a:ext uri="{FF2B5EF4-FFF2-40B4-BE49-F238E27FC236}">
                <a16:creationId xmlns:a16="http://schemas.microsoft.com/office/drawing/2014/main" id="{66F16E7D-3030-4029-BFDF-D7618E8349F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5496" y="1628776"/>
            <a:ext cx="9108504" cy="3600450"/>
          </a:xfrm>
        </p:spPr>
        <p:txBody>
          <a:bodyPr/>
          <a:lstStyle/>
          <a:p>
            <a:pPr marL="98425" indent="0"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30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การเตรียมความพร้อมรับการประเมินของ รพ.สต.และแนวทางการดำเนินงานของทีมระดับจังหวัด </a:t>
            </a:r>
          </a:p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แบ่งเป็น </a:t>
            </a:r>
            <a:r>
              <a:rPr lang="en-US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 </a:t>
            </a: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ส่วน คือ</a:t>
            </a:r>
          </a:p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- ส่วนที่ </a:t>
            </a:r>
            <a:r>
              <a:rPr lang="en-US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 </a:t>
            </a: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ประเด็นสำคัญที่ทีมระดับจังหวัดดำเนินการประเมิน</a:t>
            </a:r>
          </a:p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- ส่วนที่ </a:t>
            </a:r>
            <a:r>
              <a:rPr lang="en-US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2 </a:t>
            </a: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เอกสารที่เจ้าหน้าที่ รพ.สต. ควรเตรียมให้พร้อมตามเกณฑ์ฯ</a:t>
            </a:r>
          </a:p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- ส่วนที่ </a:t>
            </a:r>
            <a:r>
              <a:rPr lang="en-US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 </a:t>
            </a:r>
            <a:r>
              <a:rPr lang="th-TH" altLang="th-TH" sz="28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การใช้ภาคีเครือข่ายวิชาชีพในพื้นที่ เข้าไปมีบทบาทล่วงหน้าก่อนทีมประเมินระดับจังหวัดเข้าตรวจฯ</a:t>
            </a:r>
            <a:endParaRPr lang="th-TH" altLang="th-TH" sz="2800" dirty="0">
              <a:solidFill>
                <a:srgbClr val="263248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id="{9ED4E5DC-D4B7-4852-9C50-972C6BC18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3162300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ชื่อเรื่อง 1">
            <a:extLst>
              <a:ext uri="{FF2B5EF4-FFF2-40B4-BE49-F238E27FC236}">
                <a16:creationId xmlns:a16="http://schemas.microsoft.com/office/drawing/2014/main" id="{79AA99E7-C40D-428F-8ACF-F09DD57C45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2788" y="249238"/>
            <a:ext cx="7626350" cy="863600"/>
          </a:xfrm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ประเด็นสำคัญที่ทีมระดับจังหวัดดำเนินการประเมิน</a:t>
            </a:r>
          </a:p>
        </p:txBody>
      </p:sp>
      <p:graphicFrame>
        <p:nvGraphicFramePr>
          <p:cNvPr id="5" name="ตัวแทนเนื้อหา 4">
            <a:extLst>
              <a:ext uri="{FF2B5EF4-FFF2-40B4-BE49-F238E27FC236}">
                <a16:creationId xmlns:a16="http://schemas.microsoft.com/office/drawing/2014/main" id="{0EE56B37-1613-44D4-823A-2D104B3FD9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4801035"/>
              </p:ext>
            </p:extLst>
          </p:nvPr>
        </p:nvGraphicFramePr>
        <p:xfrm>
          <a:off x="500063" y="1571625"/>
          <a:ext cx="8215312" cy="1792213"/>
        </p:xfrm>
        <a:graphic>
          <a:graphicData uri="http://schemas.openxmlformats.org/drawingml/2006/table">
            <a:tbl>
              <a:tblPr/>
              <a:tblGrid>
                <a:gridCol w="407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3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0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2005_iannnnnUBC" pitchFamily="2" charset="0"/>
                          <a:ea typeface="2005_iannnnnUBC" pitchFamily="2" charset="0"/>
                          <a:cs typeface="2005_iannnnnUBC" pitchFamily="2" charset="0"/>
                          <a:sym typeface="Arial" pitchFamily="34" charset="0"/>
                        </a:rPr>
                        <a:t>หัวข้อ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2005_iannnnnUBC" pitchFamily="2" charset="0"/>
                        <a:cs typeface="2005_iannnnnUBC" pitchFamily="2" charset="0"/>
                        <a:sym typeface="Arial" pitchFamily="34" charset="0"/>
                      </a:endParaRPr>
                    </a:p>
                  </a:txBody>
                  <a:tcPr marL="60377" marR="60377" marT="668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D808C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2005_iannnnnUBC" pitchFamily="2" charset="0"/>
                          <a:ea typeface="2005_iannnnnUBC" pitchFamily="2" charset="0"/>
                          <a:cs typeface="2005_iannnnnUBC" pitchFamily="2" charset="0"/>
                          <a:sym typeface="Arial" pitchFamily="34" charset="0"/>
                        </a:rPr>
                        <a:t>เหตุผลความจำเป็น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2005_iannnnnUBC" pitchFamily="2" charset="0"/>
                        <a:cs typeface="2005_iannnnnUBC" pitchFamily="2" charset="0"/>
                        <a:sym typeface="Arial" pitchFamily="34" charset="0"/>
                      </a:endParaRPr>
                    </a:p>
                  </a:txBody>
                  <a:tcPr marL="60377" marR="60377" marT="668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D80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21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7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2005_iannnnnUBC" pitchFamily="2" charset="0"/>
                          <a:ea typeface="2005_iannnnnUBC" pitchFamily="2" charset="0"/>
                          <a:cs typeface="2005_iannnnnUBC" pitchFamily="2" charset="0"/>
                          <a:sym typeface="Arial" pitchFamily="34" charset="0"/>
                        </a:rPr>
                        <a:t>การสุ่มตรวจร้านชำในพื้นที่</a:t>
                      </a:r>
                      <a:endParaRPr kumimoji="0" lang="en-US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2005_iannnnnUBC" pitchFamily="2" charset="0"/>
                        <a:cs typeface="2005_iannnnnUBC" pitchFamily="2" charset="0"/>
                        <a:sym typeface="Arial" pitchFamily="34" charset="0"/>
                      </a:endParaRPr>
                    </a:p>
                  </a:txBody>
                  <a:tcPr marL="60377" marR="60377" marT="668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DF0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algn="ctr" defTabSz="914400" rtl="0" eaLnBrk="1" fontAlgn="base" latinLnBrk="0" hangingPunct="1">
                        <a:lnSpc>
                          <a:spcPct val="10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2005_iannnnnUBC" pitchFamily="2" charset="0"/>
                          <a:ea typeface="2005_iannnnnUBC" pitchFamily="2" charset="0"/>
                          <a:cs typeface="2005_iannnnnUBC" pitchFamily="2" charset="0"/>
                          <a:sym typeface="Arial" pitchFamily="34" charset="0"/>
                        </a:rPr>
                        <a:t>เฝ้าระวังและสร้างความตระหนักให้กับพื้นที่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2005_iannnnnUBC" pitchFamily="2" charset="0"/>
                        <a:cs typeface="2005_iannnnnUBC" pitchFamily="2" charset="0"/>
                        <a:sym typeface="Arial" pitchFamily="34" charset="0"/>
                      </a:endParaRPr>
                    </a:p>
                  </a:txBody>
                  <a:tcPr marL="60377" marR="60377" marT="668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374" name="กล่องข้อความ 2">
            <a:extLst>
              <a:ext uri="{FF2B5EF4-FFF2-40B4-BE49-F238E27FC236}">
                <a16:creationId xmlns:a16="http://schemas.microsoft.com/office/drawing/2014/main" id="{5A265A24-CADF-4B26-8F3F-6DEA2AB67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651870"/>
            <a:ext cx="80645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100" b="1" dirty="0">
                <a:solidFill>
                  <a:srgbClr val="FF6600"/>
                </a:solidFill>
                <a:latin typeface="2005_iannnnnUBC" pitchFamily="2" charset="0"/>
                <a:cs typeface="2005_iannnnnUBC" pitchFamily="2" charset="0"/>
              </a:rPr>
              <a:t>เน้นการสุ่มตรวจร้านชำและ เยี่ยมบ้านผู้ป่วยโรคเรื้อรัง </a:t>
            </a:r>
          </a:p>
          <a:p>
            <a:pPr algn="ctr" eaLnBrk="1" hangingPunct="1">
              <a:buFontTx/>
              <a:buNone/>
            </a:pPr>
            <a:r>
              <a:rPr lang="th-TH" altLang="th-TH" sz="3100" b="1" dirty="0">
                <a:solidFill>
                  <a:srgbClr val="FF6600"/>
                </a:solidFill>
                <a:latin typeface="2005_iannnnnUBC" pitchFamily="2" charset="0"/>
                <a:cs typeface="2005_iannnnnUBC" pitchFamily="2" charset="0"/>
              </a:rPr>
              <a:t>เพื่อติดตามการใช้ยา และผลิตภัณฑ์สุขภาพ ในครัวเรือน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ชื่อเรื่อง 1">
            <a:extLst>
              <a:ext uri="{FF2B5EF4-FFF2-40B4-BE49-F238E27FC236}">
                <a16:creationId xmlns:a16="http://schemas.microsoft.com/office/drawing/2014/main" id="{56F9DBDE-53F8-4A10-AAA4-1B0A8EE6E9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4313" y="357187"/>
            <a:ext cx="8715375" cy="1089311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เอกสารที่เจ้าหน้าที่ รพ.สต. ควรเตรียมไว้ล่วงหน้าตามเกณฑ์ฯ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BEB0D981-3A6D-41B5-BDE1-C2DD9289B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" t="76091" r="1498" b="4829"/>
          <a:stretch>
            <a:fillRect/>
          </a:stretch>
        </p:blipFill>
        <p:spPr bwMode="auto">
          <a:xfrm>
            <a:off x="286321" y="1635646"/>
            <a:ext cx="8462143" cy="3150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ดาว: 5 แฉก 1">
            <a:extLst>
              <a:ext uri="{FF2B5EF4-FFF2-40B4-BE49-F238E27FC236}">
                <a16:creationId xmlns:a16="http://schemas.microsoft.com/office/drawing/2014/main" id="{DE7CC28B-ED53-4F27-AC88-8C6F8510BEDB}"/>
              </a:ext>
            </a:extLst>
          </p:cNvPr>
          <p:cNvSpPr/>
          <p:nvPr/>
        </p:nvSpPr>
        <p:spPr>
          <a:xfrm>
            <a:off x="7997272" y="1896672"/>
            <a:ext cx="413729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ดาว: 5 แฉก 4">
            <a:extLst>
              <a:ext uri="{FF2B5EF4-FFF2-40B4-BE49-F238E27FC236}">
                <a16:creationId xmlns:a16="http://schemas.microsoft.com/office/drawing/2014/main" id="{3AEC0865-8F77-4AEE-963D-ADA56672684C}"/>
              </a:ext>
            </a:extLst>
          </p:cNvPr>
          <p:cNvSpPr/>
          <p:nvPr/>
        </p:nvSpPr>
        <p:spPr>
          <a:xfrm>
            <a:off x="8041055" y="2641029"/>
            <a:ext cx="377440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: 5 แฉก 5">
            <a:extLst>
              <a:ext uri="{FF2B5EF4-FFF2-40B4-BE49-F238E27FC236}">
                <a16:creationId xmlns:a16="http://schemas.microsoft.com/office/drawing/2014/main" id="{E702E57A-60A7-4CB1-AA08-790C7C4C814D}"/>
              </a:ext>
            </a:extLst>
          </p:cNvPr>
          <p:cNvSpPr/>
          <p:nvPr/>
        </p:nvSpPr>
        <p:spPr>
          <a:xfrm>
            <a:off x="8065986" y="3391488"/>
            <a:ext cx="322833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: 5 แฉก 6">
            <a:extLst>
              <a:ext uri="{FF2B5EF4-FFF2-40B4-BE49-F238E27FC236}">
                <a16:creationId xmlns:a16="http://schemas.microsoft.com/office/drawing/2014/main" id="{5D8629D6-1A57-490E-8580-B97BF6AE3C78}"/>
              </a:ext>
            </a:extLst>
          </p:cNvPr>
          <p:cNvSpPr/>
          <p:nvPr/>
        </p:nvSpPr>
        <p:spPr>
          <a:xfrm>
            <a:off x="8595446" y="4083918"/>
            <a:ext cx="360040" cy="36004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ชื่อเรื่อง 1">
            <a:extLst>
              <a:ext uri="{FF2B5EF4-FFF2-40B4-BE49-F238E27FC236}">
                <a16:creationId xmlns:a16="http://schemas.microsoft.com/office/drawing/2014/main" id="{1234CF7C-B1DE-4D38-B179-8C260EFB2F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50" y="411163"/>
            <a:ext cx="8643938" cy="1589087"/>
          </a:xfrm>
          <a:solidFill>
            <a:srgbClr val="FF9933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a:t>
            </a:r>
          </a:p>
        </p:txBody>
      </p:sp>
      <p:pic>
        <p:nvPicPr>
          <p:cNvPr id="17411" name="Picture 2">
            <a:extLst>
              <a:ext uri="{FF2B5EF4-FFF2-40B4-BE49-F238E27FC236}">
                <a16:creationId xmlns:a16="http://schemas.microsoft.com/office/drawing/2014/main" id="{D1A1B14B-B7F8-42E6-9334-27D93155D05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" t="81609" r="1904" b="4816"/>
          <a:stretch>
            <a:fillRect/>
          </a:stretch>
        </p:blipFill>
        <p:spPr>
          <a:xfrm>
            <a:off x="179512" y="2554972"/>
            <a:ext cx="8661400" cy="1296714"/>
          </a:xfrm>
          <a:noFill/>
        </p:spPr>
      </p:pic>
      <p:sp>
        <p:nvSpPr>
          <p:cNvPr id="4" name="ดาว: 5 แฉก 3">
            <a:extLst>
              <a:ext uri="{FF2B5EF4-FFF2-40B4-BE49-F238E27FC236}">
                <a16:creationId xmlns:a16="http://schemas.microsoft.com/office/drawing/2014/main" id="{1FD3DEC5-6D66-4139-9862-9C2D3BC35061}"/>
              </a:ext>
            </a:extLst>
          </p:cNvPr>
          <p:cNvSpPr/>
          <p:nvPr/>
        </p:nvSpPr>
        <p:spPr>
          <a:xfrm>
            <a:off x="2267744" y="3147814"/>
            <a:ext cx="432048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552AC9A-2BD9-4EC0-AA62-E7DC2D6145C8}"/>
              </a:ext>
            </a:extLst>
          </p:cNvPr>
          <p:cNvSpPr txBox="1">
            <a:spLocks noChangeArrowheads="1"/>
          </p:cNvSpPr>
          <p:nvPr/>
        </p:nvSpPr>
        <p:spPr>
          <a:xfrm>
            <a:off x="755576" y="1785938"/>
            <a:ext cx="7758112" cy="214312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5400" b="1" kern="0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เกณฑ์ประเมินรพ.สต.ติดดาว (</a:t>
            </a:r>
            <a:r>
              <a:rPr lang="th-TH" sz="5400" b="1" kern="0" dirty="0" err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คบส.</a:t>
            </a:r>
            <a:r>
              <a:rPr lang="th-TH" sz="5400" b="1" kern="0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) </a:t>
            </a:r>
            <a:br>
              <a:rPr lang="th-TH" sz="5400" b="1" kern="0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sz="5400" b="1" kern="0" dirty="0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ประจำปี 2563</a:t>
            </a:r>
          </a:p>
        </p:txBody>
      </p:sp>
      <p:pic>
        <p:nvPicPr>
          <p:cNvPr id="18435" name="Picture 2" descr="ผลการค้นหารูปภาพสำหรับ รพสตติดดาว logo">
            <a:extLst>
              <a:ext uri="{FF2B5EF4-FFF2-40B4-BE49-F238E27FC236}">
                <a16:creationId xmlns:a16="http://schemas.microsoft.com/office/drawing/2014/main" id="{AC29F9F3-182A-4F19-A3E2-0860D09B9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85750"/>
            <a:ext cx="15001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ตัวยึดเนื้อหา 2">
            <a:extLst>
              <a:ext uri="{FF2B5EF4-FFF2-40B4-BE49-F238E27FC236}">
                <a16:creationId xmlns:a16="http://schemas.microsoft.com/office/drawing/2014/main" id="{65B7DA92-98EF-45CD-AC9D-33FED4D71B9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0063" y="214313"/>
            <a:ext cx="8358187" cy="642937"/>
          </a:xfrm>
          <a:solidFill>
            <a:srgbClr val="FF9933"/>
          </a:solidFill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Tx/>
              <a:buNone/>
            </a:pPr>
            <a:r>
              <a:rPr lang="th-TH" altLang="th-TH" sz="44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งานคุ้มครองผู้บริโภคด้านสุขภาพ (คบส.) หมวดที่ 4 (4.6.2)</a:t>
            </a:r>
          </a:p>
        </p:txBody>
      </p:sp>
      <p:pic>
        <p:nvPicPr>
          <p:cNvPr id="19459" name="Picture 4">
            <a:extLst>
              <a:ext uri="{FF2B5EF4-FFF2-40B4-BE49-F238E27FC236}">
                <a16:creationId xmlns:a16="http://schemas.microsoft.com/office/drawing/2014/main" id="{D22F7722-BEA4-4891-857C-27A07107E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663"/>
            <a:ext cx="9144000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>
            <a:extLst>
              <a:ext uri="{FF2B5EF4-FFF2-40B4-BE49-F238E27FC236}">
                <a16:creationId xmlns:a16="http://schemas.microsoft.com/office/drawing/2014/main" id="{94B71995-63B3-4EF1-94B0-9A2DC6182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1071563"/>
            <a:ext cx="147796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83A0CE04-FF12-4B6C-8F23-0E57F0B558CC}"/>
              </a:ext>
            </a:extLst>
          </p:cNvPr>
          <p:cNvSpPr/>
          <p:nvPr/>
        </p:nvSpPr>
        <p:spPr>
          <a:xfrm>
            <a:off x="2643188" y="2951163"/>
            <a:ext cx="3357562" cy="1711325"/>
          </a:xfrm>
          <a:prstGeom prst="rect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794" tIns="39397" rIns="78794" bIns="3939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1800" kern="0" dirty="0">
              <a:latin typeface="2005_iannnnnUBC" pitchFamily="2" charset="0"/>
              <a:cs typeface="2005_iannnnnUBC" pitchFamily="2" charset="0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ชื่อเรื่อง 1">
            <a:extLst>
              <a:ext uri="{FF2B5EF4-FFF2-40B4-BE49-F238E27FC236}">
                <a16:creationId xmlns:a16="http://schemas.microsoft.com/office/drawing/2014/main" id="{C24A3DC0-2C35-4C1A-9770-07349E6997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075" y="474663"/>
            <a:ext cx="8231188" cy="811212"/>
          </a:xfrm>
        </p:spPr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2000" b="1" dirty="0">
                <a:solidFill>
                  <a:srgbClr val="FFFFFF"/>
                </a:solidFill>
                <a:latin typeface="Roboto Condensed" charset="0"/>
                <a:cs typeface="Cordia New" panose="020B0304020202020204" pitchFamily="34" charset="-34"/>
                <a:sym typeface="Roboto Condensed" charset="0"/>
              </a:rPr>
              <a:t>                    ๑.มีคณะทำงานคุ้มครองผู้บริโภคระดับอำเภอ</a:t>
            </a:r>
          </a:p>
        </p:txBody>
      </p:sp>
      <p:pic>
        <p:nvPicPr>
          <p:cNvPr id="20483" name="Picture 2">
            <a:extLst>
              <a:ext uri="{FF2B5EF4-FFF2-40B4-BE49-F238E27FC236}">
                <a16:creationId xmlns:a16="http://schemas.microsoft.com/office/drawing/2014/main" id="{37CE302A-0420-4F2B-ACCB-5500EF5C0A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06363"/>
            <a:ext cx="1550988" cy="1000125"/>
          </a:xfrm>
        </p:spPr>
      </p:pic>
      <p:pic>
        <p:nvPicPr>
          <p:cNvPr id="20484" name="รูปภาพ 4" descr="3.jpg">
            <a:extLst>
              <a:ext uri="{FF2B5EF4-FFF2-40B4-BE49-F238E27FC236}">
                <a16:creationId xmlns:a16="http://schemas.microsoft.com/office/drawing/2014/main" id="{A1CED710-ACEB-48FF-81CB-37F78656C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125538"/>
            <a:ext cx="2820987" cy="305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TextBox 5">
            <a:extLst>
              <a:ext uri="{FF2B5EF4-FFF2-40B4-BE49-F238E27FC236}">
                <a16:creationId xmlns:a16="http://schemas.microsoft.com/office/drawing/2014/main" id="{21756E39-E397-459E-9DBC-A26A0EBD0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4232275"/>
            <a:ext cx="2786063" cy="727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 dirty="0">
                <a:latin typeface="2005_iannnnnUBC" pitchFamily="2" charset="0"/>
                <a:cs typeface="2005_iannnnnUBC" pitchFamily="2" charset="0"/>
              </a:rPr>
              <a:t>กรรมการ คบส. </a:t>
            </a:r>
          </a:p>
          <a:p>
            <a:pPr algn="ctr" eaLnBrk="1" hangingPunct="1">
              <a:buFontTx/>
              <a:buNone/>
            </a:pPr>
            <a:r>
              <a:rPr lang="th-TH" altLang="th-TH" sz="2100" b="1" dirty="0">
                <a:latin typeface="2005_iannnnnUBC" pitchFamily="2" charset="0"/>
                <a:cs typeface="2005_iannnnnUBC" pitchFamily="2" charset="0"/>
              </a:rPr>
              <a:t>อำเภอเมืองอุตรดิตถ์ </a:t>
            </a:r>
          </a:p>
        </p:txBody>
      </p:sp>
      <p:sp>
        <p:nvSpPr>
          <p:cNvPr id="20486" name="TextBox 6">
            <a:extLst>
              <a:ext uri="{FF2B5EF4-FFF2-40B4-BE49-F238E27FC236}">
                <a16:creationId xmlns:a16="http://schemas.microsoft.com/office/drawing/2014/main" id="{7CF9342A-C1C6-406F-A7F3-90A0711E5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00" y="4232275"/>
            <a:ext cx="2779713" cy="727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คำสั่ง กรรมการ/อนุกรรมการ</a:t>
            </a:r>
          </a:p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พชอ.เมืองอุตรดิตถ์</a:t>
            </a:r>
          </a:p>
        </p:txBody>
      </p:sp>
      <p:sp>
        <p:nvSpPr>
          <p:cNvPr id="20487" name="TextBox 7">
            <a:extLst>
              <a:ext uri="{FF2B5EF4-FFF2-40B4-BE49-F238E27FC236}">
                <a16:creationId xmlns:a16="http://schemas.microsoft.com/office/drawing/2014/main" id="{861E1EC1-7792-4397-858F-10AE6E466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7263" y="4232275"/>
            <a:ext cx="2968625" cy="727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คำสั่ง </a:t>
            </a:r>
            <a:r>
              <a:rPr lang="en-US" altLang="th-TH" sz="2100" b="1">
                <a:latin typeface="2005_iannnnnUBC" pitchFamily="2" charset="0"/>
                <a:cs typeface="2005_iannnnnUBC" pitchFamily="2" charset="0"/>
              </a:rPr>
              <a:t>PCT</a:t>
            </a: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 คบส. </a:t>
            </a:r>
          </a:p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คำสั่ง ตำบลหรืออื่นๆ ประกอบ</a:t>
            </a:r>
          </a:p>
        </p:txBody>
      </p:sp>
      <p:pic>
        <p:nvPicPr>
          <p:cNvPr id="20488" name="รูปภาพ 8" descr="3.jpg">
            <a:extLst>
              <a:ext uri="{FF2B5EF4-FFF2-40B4-BE49-F238E27FC236}">
                <a16:creationId xmlns:a16="http://schemas.microsoft.com/office/drawing/2014/main" id="{C10012EC-19DB-4FF4-813F-3C6A2BD6B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0" y="1125538"/>
            <a:ext cx="2814638" cy="305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รูปภาพ 9" descr="3.jpg">
            <a:extLst>
              <a:ext uri="{FF2B5EF4-FFF2-40B4-BE49-F238E27FC236}">
                <a16:creationId xmlns:a16="http://schemas.microsoft.com/office/drawing/2014/main" id="{6EC2C9E2-FB81-43F8-A6F4-1388477F2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3" y="1125538"/>
            <a:ext cx="3024187" cy="305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ชื่อเรื่อง 1">
            <a:extLst>
              <a:ext uri="{FF2B5EF4-FFF2-40B4-BE49-F238E27FC236}">
                <a16:creationId xmlns:a16="http://schemas.microsoft.com/office/drawing/2014/main" id="{040AA3EF-C38B-48D9-8AEF-B5049BED39F5}"/>
              </a:ext>
            </a:extLst>
          </p:cNvPr>
          <p:cNvSpPr txBox="1">
            <a:spLocks/>
          </p:cNvSpPr>
          <p:nvPr/>
        </p:nvSpPr>
        <p:spPr>
          <a:xfrm>
            <a:off x="5643563" y="285750"/>
            <a:ext cx="3298825" cy="588963"/>
          </a:xfrm>
          <a:prstGeom prst="rect">
            <a:avLst/>
          </a:prstGeom>
          <a:solidFill>
            <a:srgbClr val="FF9933"/>
          </a:solidFill>
        </p:spPr>
        <p:txBody>
          <a:bodyPr lIns="78794" tIns="39397" rIns="78794" bIns="3939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kern="0" dirty="0">
                <a:latin typeface="2005_iannnnnUBC" pitchFamily="2" charset="0"/>
                <a:ea typeface="+mj-ea"/>
                <a:cs typeface="2005_iannnnnUBC" pitchFamily="2" charset="0"/>
                <a:sym typeface="Arial"/>
              </a:rPr>
              <a:t>หลักฐาน</a:t>
            </a:r>
          </a:p>
        </p:txBody>
      </p:sp>
      <p:pic>
        <p:nvPicPr>
          <p:cNvPr id="3" name="กราฟิก 2" descr="หมุด">
            <a:hlinkClick r:id="rId6" action="ppaction://hlinkfile"/>
            <a:extLst>
              <a:ext uri="{FF2B5EF4-FFF2-40B4-BE49-F238E27FC236}">
                <a16:creationId xmlns:a16="http://schemas.microsoft.com/office/drawing/2014/main" id="{2E2FA7A6-2113-42B1-AAB3-5BA7C50462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05025" y="4014852"/>
            <a:ext cx="914400" cy="914400"/>
          </a:xfrm>
          <a:prstGeom prst="rect">
            <a:avLst/>
          </a:prstGeom>
        </p:spPr>
      </p:pic>
      <p:pic>
        <p:nvPicPr>
          <p:cNvPr id="13" name="กราฟิก 12" descr="หมุด">
            <a:hlinkClick r:id="rId9" action="ppaction://hlinkfile"/>
            <a:extLst>
              <a:ext uri="{FF2B5EF4-FFF2-40B4-BE49-F238E27FC236}">
                <a16:creationId xmlns:a16="http://schemas.microsoft.com/office/drawing/2014/main" id="{41346002-BE2D-4990-B482-76A0869C4E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64088" y="4056687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ชื่อเรื่อง 1">
            <a:extLst>
              <a:ext uri="{FF2B5EF4-FFF2-40B4-BE49-F238E27FC236}">
                <a16:creationId xmlns:a16="http://schemas.microsoft.com/office/drawing/2014/main" id="{4C73B72B-29C8-4701-A95C-83EA23A2E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214313"/>
            <a:ext cx="8231188" cy="490537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altLang="th-TH" sz="5600" b="1">
                <a:solidFill>
                  <a:srgbClr val="FFFFFF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บทบาทหน้าที่  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46DD31A2-8785-4A47-A9F2-69BFF686DF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70133"/>
              </p:ext>
            </p:extLst>
          </p:nvPr>
        </p:nvGraphicFramePr>
        <p:xfrm>
          <a:off x="0" y="71438"/>
          <a:ext cx="9144000" cy="498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1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8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3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4181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บทบาท</a:t>
                      </a:r>
                      <a:r>
                        <a:rPr lang="th-TH" sz="3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th-TH" sz="3200" baseline="0" dirty="0" err="1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จนท.</a:t>
                      </a:r>
                      <a:r>
                        <a:rPr lang="th-TH" sz="3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</a:t>
                      </a:r>
                      <a:endParaRPr lang="th-TH" sz="32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4" marR="86004" marT="24703" marB="24703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บทบาทของ</a:t>
                      </a:r>
                      <a:r>
                        <a:rPr lang="th-TH" sz="3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en-US" sz="3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PM </a:t>
                      </a:r>
                      <a:r>
                        <a:rPr lang="th-TH" sz="3200" baseline="0" dirty="0" err="1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สสอ.</a:t>
                      </a:r>
                      <a:endParaRPr lang="th-TH" sz="32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4" marR="86004" marT="24703" marB="24703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บทบาทของเภสัชกร รพ.แม่ข่าย</a:t>
                      </a:r>
                    </a:p>
                  </a:txBody>
                  <a:tcPr marL="86004" marR="86004" marT="24703" marB="24703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5006">
                <a:tc>
                  <a:txBody>
                    <a:bodyPr/>
                    <a:lstStyle/>
                    <a:p>
                      <a:r>
                        <a:rPr lang="th-TH" sz="2800" b="1" u="sng" dirty="0">
                          <a:latin typeface="2005_iannnnnUBC" pitchFamily="2" charset="0"/>
                          <a:cs typeface="2005_iannnnnUBC" pitchFamily="2" charset="0"/>
                        </a:rPr>
                        <a:t>1.อยู่ในคณะทำงาน คบส.อำเภอ</a:t>
                      </a:r>
                    </a:p>
                    <a:p>
                      <a:r>
                        <a:rPr lang="th-TH" sz="2800" b="1" dirty="0">
                          <a:latin typeface="2005_iannnnnUBC" pitchFamily="2" charset="0"/>
                          <a:cs typeface="2005_iannnnnUBC" pitchFamily="2" charset="0"/>
                        </a:rPr>
                        <a:t>2.จัดทำแผน</a:t>
                      </a:r>
                      <a:r>
                        <a:rPr lang="th-TH" sz="2800" b="1" dirty="0" err="1">
                          <a:latin typeface="2005_iannnnnUBC" pitchFamily="2" charset="0"/>
                          <a:cs typeface="2005_iannnnnUBC" pitchFamily="2" charset="0"/>
                        </a:rPr>
                        <a:t>ปฎิบัติงาน</a:t>
                      </a:r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 คบส.</a:t>
                      </a:r>
                    </a:p>
                    <a:p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3.ออก</a:t>
                      </a:r>
                      <a:r>
                        <a:rPr lang="th-TH" sz="2800" b="1" baseline="0" dirty="0" err="1">
                          <a:latin typeface="2005_iannnnnUBC" pitchFamily="2" charset="0"/>
                          <a:cs typeface="2005_iannnnnUBC" pitchFamily="2" charset="0"/>
                        </a:rPr>
                        <a:t>ปฎิบัติงาน</a:t>
                      </a:r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 คบส.</a:t>
                      </a:r>
                    </a:p>
                    <a:p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(เน้นการเฝ้าระวังความปลอดภัยของผลิตภัณฑ์สุขภาพ ยา อาหาร เครื่องสำอาง วัตถุอันตราย เครื่องมือแพทย์ โฆษณา)</a:t>
                      </a:r>
                    </a:p>
                    <a:p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4.วางแผนขับเคลื่อนงาน คบส. ที่สอดคล้องกับปัญหาของพื้นที่ </a:t>
                      </a:r>
                      <a:r>
                        <a:rPr lang="en-US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OTOP </a:t>
                      </a:r>
                      <a:r>
                        <a:rPr lang="th-TH" sz="2800" b="1" baseline="0" dirty="0">
                          <a:latin typeface="2005_iannnnnUBC" pitchFamily="2" charset="0"/>
                          <a:cs typeface="2005_iannnnnUBC" pitchFamily="2" charset="0"/>
                        </a:rPr>
                        <a:t>โดยการมีส่วนร่วมของเครือข่าย </a:t>
                      </a:r>
                      <a:endParaRPr lang="th-TH" sz="2800" b="1" dirty="0"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4" marR="86004" marT="24703" marB="24703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514350" indent="-514350">
                        <a:buNone/>
                      </a:pPr>
                      <a:r>
                        <a:rPr lang="th-TH" sz="3200" b="1" u="sng" baseline="0" dirty="0">
                          <a:latin typeface="2005_iannnnnUBC" pitchFamily="2" charset="0"/>
                          <a:cs typeface="2005_iannnnnUBC" pitchFamily="2" charset="0"/>
                        </a:rPr>
                        <a:t>1.อยู่ในคณะทำงาน คบส.</a:t>
                      </a:r>
                    </a:p>
                    <a:p>
                      <a:pPr marL="514350" indent="-514350">
                        <a:buNone/>
                      </a:pPr>
                      <a:r>
                        <a:rPr lang="th-TH" sz="3200" b="1" u="sng" baseline="0" dirty="0">
                          <a:latin typeface="2005_iannnnnUBC" pitchFamily="2" charset="0"/>
                          <a:cs typeface="2005_iannnnnUBC" pitchFamily="2" charset="0"/>
                        </a:rPr>
                        <a:t>อำเภอ </a:t>
                      </a:r>
                    </a:p>
                    <a:p>
                      <a:pPr marL="514350" indent="-514350">
                        <a:buNone/>
                      </a:pPr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2.จัดทำคำสั่งแต่งตั้ง</a:t>
                      </a:r>
                    </a:p>
                    <a:p>
                      <a:pPr marL="514350" indent="-514350" algn="l">
                        <a:buNone/>
                      </a:pPr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คณะทำงาน คบร่วมกับ</a:t>
                      </a:r>
                    </a:p>
                    <a:p>
                      <a:pPr marL="514350" indent="-514350" algn="l">
                        <a:buNone/>
                      </a:pPr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รพ.แม่ข่าย </a:t>
                      </a:r>
                      <a:endParaRPr lang="th-TH" sz="3200" b="1" dirty="0">
                        <a:latin typeface="2005_iannnnnUBC" pitchFamily="2" charset="0"/>
                        <a:cs typeface="2005_iannnnnUBC" pitchFamily="2" charset="0"/>
                      </a:endParaRPr>
                    </a:p>
                    <a:p>
                      <a:endParaRPr lang="th-TH" sz="2000" b="0" dirty="0"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4" marR="86004" marT="24703" marB="24703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u="sng" dirty="0">
                          <a:latin typeface="2005_iannnnnUBC" pitchFamily="2" charset="0"/>
                          <a:cs typeface="2005_iannnnnUBC" pitchFamily="2" charset="0"/>
                        </a:rPr>
                        <a:t>1. อยู่ในคณะทำงาน คบส.อำเภอ</a:t>
                      </a:r>
                    </a:p>
                    <a:p>
                      <a:r>
                        <a:rPr lang="th-TH" sz="3200" b="1" dirty="0">
                          <a:latin typeface="2005_iannnnnUBC" pitchFamily="2" charset="0"/>
                          <a:cs typeface="2005_iannnnnUBC" pitchFamily="2" charset="0"/>
                        </a:rPr>
                        <a:t>2. จัดทำคำสั่งแต่งตั้งคณะทำงาน</a:t>
                      </a:r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 คบส.ระดับอำเภอร่วมกับ </a:t>
                      </a:r>
                      <a:r>
                        <a:rPr lang="th-TH" sz="3200" b="1" baseline="0" dirty="0" err="1">
                          <a:latin typeface="2005_iannnnnUBC" pitchFamily="2" charset="0"/>
                          <a:cs typeface="2005_iannnnnUBC" pitchFamily="2" charset="0"/>
                        </a:rPr>
                        <a:t>สสอ.</a:t>
                      </a:r>
                      <a:endParaRPr lang="th-TH" sz="3200" b="1" baseline="0" dirty="0">
                        <a:latin typeface="2005_iannnnnUBC" pitchFamily="2" charset="0"/>
                        <a:cs typeface="2005_iannnnnUBC" pitchFamily="2" charset="0"/>
                      </a:endParaRPr>
                    </a:p>
                    <a:p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3. ติดตามประเมินผล และการคืนข้อมูล งาน คบส. ให้คระกรรมการประสานงานสาธารณสุขระดับอำเภอ ( เน้นการ </a:t>
                      </a:r>
                      <a:r>
                        <a:rPr lang="en-US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Alert </a:t>
                      </a:r>
                      <a:r>
                        <a:rPr lang="th-TH" sz="3200" b="1" baseline="0" dirty="0">
                          <a:latin typeface="2005_iannnnnUBC" pitchFamily="2" charset="0"/>
                          <a:cs typeface="2005_iannnnnUBC" pitchFamily="2" charset="0"/>
                        </a:rPr>
                        <a:t>ปัญหา)</a:t>
                      </a:r>
                      <a:endParaRPr lang="th-TH" sz="3200" b="1" dirty="0"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4" marR="86004" marT="24703" marB="24703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สี่เหลี่ยมผืนผ้า 4">
            <a:extLst>
              <a:ext uri="{FF2B5EF4-FFF2-40B4-BE49-F238E27FC236}">
                <a16:creationId xmlns:a16="http://schemas.microsoft.com/office/drawing/2014/main" id="{5CF8D0AE-D80E-429F-AEED-FE5892DFA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796925"/>
            <a:ext cx="8264525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§"/>
            </a:pPr>
            <a:r>
              <a:rPr lang="th-TH" altLang="th-TH" sz="3200" b="1">
                <a:latin typeface="2005_iannnnnUBC" pitchFamily="2" charset="0"/>
                <a:cs typeface="2005_iannnnnUBC" pitchFamily="2" charset="0"/>
              </a:rPr>
              <a:t> มีแผนการปฏิบัติการและแผนดำเนินการมีการออกปฏิบัติงานจริง </a:t>
            </a: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endParaRPr lang="th-TH" altLang="th-TH" sz="3200">
              <a:latin typeface="2005_iannnnnUBC" pitchFamily="2" charset="0"/>
              <a:cs typeface="2005_iannnnnUBC" pitchFamily="2" charset="0"/>
            </a:endParaRPr>
          </a:p>
          <a:p>
            <a:pPr eaLnBrk="1" hangingPunct="1">
              <a:buFontTx/>
              <a:buNone/>
            </a:pPr>
            <a:r>
              <a:rPr lang="th-TH" altLang="th-TH" sz="3200">
                <a:latin typeface="2005_iannnnnUBC" pitchFamily="2" charset="0"/>
                <a:cs typeface="2005_iannnnnUBC" pitchFamily="2" charset="0"/>
              </a:rPr>
              <a:t>	</a:t>
            </a:r>
          </a:p>
        </p:txBody>
      </p:sp>
      <p:pic>
        <p:nvPicPr>
          <p:cNvPr id="22531" name="Picture 3">
            <a:extLst>
              <a:ext uri="{FF2B5EF4-FFF2-40B4-BE49-F238E27FC236}">
                <a16:creationId xmlns:a16="http://schemas.microsoft.com/office/drawing/2014/main" id="{7F02B74F-4941-4B94-B727-644BE8E26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357313"/>
            <a:ext cx="8466137" cy="361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66CC2B-221A-483B-AFD9-45DCF3FF1694}"/>
              </a:ext>
            </a:extLst>
          </p:cNvPr>
          <p:cNvSpPr txBox="1"/>
          <p:nvPr/>
        </p:nvSpPr>
        <p:spPr>
          <a:xfrm>
            <a:off x="2143125" y="47625"/>
            <a:ext cx="4714875" cy="769938"/>
          </a:xfrm>
          <a:prstGeom prst="rect">
            <a:avLst/>
          </a:prstGeom>
          <a:solidFill>
            <a:srgbClr val="FF9933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kern="0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Arial"/>
              </a:rPr>
              <a:t>แผนปฏิบัติการ คบส.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ตัวยึดเนื้อหา 2">
            <a:extLst>
              <a:ext uri="{FF2B5EF4-FFF2-40B4-BE49-F238E27FC236}">
                <a16:creationId xmlns:a16="http://schemas.microsoft.com/office/drawing/2014/main" id="{1722CEDE-4813-4BA5-9796-DF4E7A4889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625" y="82550"/>
            <a:ext cx="8229600" cy="461963"/>
          </a:xfrm>
          <a:solidFill>
            <a:srgbClr val="FF9933"/>
          </a:solidFill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36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มีการวางแผนขับเคลื่อนงาน คบส. โดยการมีส่วนร่วมของภาคีเครือข่าย</a:t>
            </a:r>
          </a:p>
        </p:txBody>
      </p:sp>
      <p:pic>
        <p:nvPicPr>
          <p:cNvPr id="23555" name="Picture 2">
            <a:extLst>
              <a:ext uri="{FF2B5EF4-FFF2-40B4-BE49-F238E27FC236}">
                <a16:creationId xmlns:a16="http://schemas.microsoft.com/office/drawing/2014/main" id="{4B60C5B3-A4CD-467C-A1F7-FF1598A59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588963"/>
            <a:ext cx="759301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รูปภาพ 6" descr="113808.jpg">
            <a:extLst>
              <a:ext uri="{FF2B5EF4-FFF2-40B4-BE49-F238E27FC236}">
                <a16:creationId xmlns:a16="http://schemas.microsoft.com/office/drawing/2014/main" id="{831A9F0D-3D6B-41D5-A7BF-DDFF20104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89151"/>
            <a:ext cx="4300537" cy="278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 descr="D:\งานคบส.เสมอเทพ\งานคบส ปี2562\Event\ประชุม เครือข่าย เสบาลตำบลท่าเสา\113813.jpg">
            <a:extLst>
              <a:ext uri="{FF2B5EF4-FFF2-40B4-BE49-F238E27FC236}">
                <a16:creationId xmlns:a16="http://schemas.microsoft.com/office/drawing/2014/main" id="{8F4193A8-C642-4D58-BFC9-EF1D102FE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71" y="2083420"/>
            <a:ext cx="4021137" cy="278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>
            <a:extLst>
              <a:ext uri="{FF2B5EF4-FFF2-40B4-BE49-F238E27FC236}">
                <a16:creationId xmlns:a16="http://schemas.microsoft.com/office/drawing/2014/main" id="{B37C8158-6A8A-47EA-B2BE-37C7223AA7C7}"/>
              </a:ext>
            </a:extLst>
          </p:cNvPr>
          <p:cNvSpPr txBox="1">
            <a:spLocks/>
          </p:cNvSpPr>
          <p:nvPr/>
        </p:nvSpPr>
        <p:spPr>
          <a:xfrm>
            <a:off x="169863" y="1330325"/>
            <a:ext cx="8872537" cy="3132138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buClr>
                <a:srgbClr val="C7D3E6"/>
              </a:buClr>
              <a:buFont typeface="Wingdings 3" pitchFamily="18" charset="2"/>
              <a:buChar char=""/>
              <a:defRPr/>
            </a:pPr>
            <a:r>
              <a:rPr lang="th-TH" altLang="th-TH" sz="4100" b="1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การคืนข้อมูล ประเมิน รพสต.ติดดาว ปี 2562 </a:t>
            </a:r>
          </a:p>
          <a:p>
            <a:pPr eaLnBrk="1" hangingPunct="1">
              <a:spcBef>
                <a:spcPts val="600"/>
              </a:spcBef>
              <a:buClr>
                <a:srgbClr val="C7D3E6"/>
              </a:buClr>
              <a:buFont typeface="Wingdings 3" pitchFamily="18" charset="2"/>
              <a:buChar char=""/>
              <a:defRPr/>
            </a:pPr>
            <a:r>
              <a:rPr lang="th-TH" altLang="th-TH" sz="4100" b="1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เกณฑ์ วิธีการประเมิน หลักฐาน</a:t>
            </a:r>
            <a:r>
              <a:rPr lang="th-TH" altLang="th-TH" sz="4100" b="1" kern="0" dirty="0" err="1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ต่างๆ</a:t>
            </a:r>
            <a:r>
              <a:rPr lang="th-TH" altLang="th-TH" sz="4100" b="1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การเก็บรายงาน ปี 2563</a:t>
            </a:r>
          </a:p>
          <a:p>
            <a:pPr eaLnBrk="1" hangingPunct="1">
              <a:spcBef>
                <a:spcPts val="600"/>
              </a:spcBef>
              <a:buClr>
                <a:srgbClr val="C7D3E6"/>
              </a:buClr>
              <a:buFont typeface="Wingdings 3" pitchFamily="18" charset="2"/>
              <a:buChar char=""/>
              <a:defRPr/>
            </a:pPr>
            <a:r>
              <a:rPr lang="th-TH" altLang="th-TH" sz="4100" b="1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ข้อเสนอแนะ คำแนะนำจากการประเมิน สนง.เขตสุขภาพที่ 2 ปี 2562 </a:t>
            </a:r>
          </a:p>
          <a:p>
            <a:pPr eaLnBrk="1" hangingPunct="1">
              <a:spcBef>
                <a:spcPts val="600"/>
              </a:spcBef>
              <a:buClr>
                <a:srgbClr val="C7D3E6"/>
              </a:buClr>
              <a:buFont typeface="Roboto Condensed Light" charset="0"/>
              <a:buNone/>
              <a:defRPr/>
            </a:pPr>
            <a:r>
              <a:rPr lang="th-TH" altLang="th-TH" sz="2200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</a:t>
            </a:r>
            <a:br>
              <a:rPr lang="th-TH" altLang="th-TH" sz="2200" kern="0" dirty="0">
                <a:solidFill>
                  <a:srgbClr val="40404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</a:br>
            <a:endParaRPr lang="th-TH" altLang="th-TH" sz="2200" kern="0" dirty="0">
              <a:solidFill>
                <a:srgbClr val="404040"/>
              </a:solidFill>
              <a:latin typeface="2005_iannnnnUBC" pitchFamily="2" charset="0"/>
              <a:ea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  <p:sp>
        <p:nvSpPr>
          <p:cNvPr id="7171" name="TextBox 3">
            <a:extLst>
              <a:ext uri="{FF2B5EF4-FFF2-40B4-BE49-F238E27FC236}">
                <a16:creationId xmlns:a16="http://schemas.microsoft.com/office/drawing/2014/main" id="{7AF42EE1-610F-46EE-8DFB-79534C1540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984" y="173205"/>
            <a:ext cx="414337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th-TH" altLang="th-TH" sz="6000" b="1" dirty="0">
                <a:solidFill>
                  <a:srgbClr val="FF6600"/>
                </a:solidFill>
                <a:latin typeface="2005_iannnnnUBC" pitchFamily="2" charset="0"/>
                <a:cs typeface="2005_iannnnnUBC" pitchFamily="2" charset="0"/>
              </a:rPr>
              <a:t>ประเด็นชี้แจง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ตัวแทนเนื้อหา 4">
            <a:extLst>
              <a:ext uri="{FF2B5EF4-FFF2-40B4-BE49-F238E27FC236}">
                <a16:creationId xmlns:a16="http://schemas.microsoft.com/office/drawing/2014/main" id="{901767AE-F4F0-4A3E-A266-4D038525FE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5200" y="141288"/>
            <a:ext cx="4065588" cy="4806950"/>
          </a:xfrm>
        </p:spPr>
      </p:pic>
      <p:pic>
        <p:nvPicPr>
          <p:cNvPr id="24579" name="รูปภาพ 8">
            <a:extLst>
              <a:ext uri="{FF2B5EF4-FFF2-40B4-BE49-F238E27FC236}">
                <a16:creationId xmlns:a16="http://schemas.microsoft.com/office/drawing/2014/main" id="{DDEF5530-B192-4BF4-B9A6-9EA5335BD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41288"/>
            <a:ext cx="4541837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D:\จิตตะวัน\รูปตรวจเยี่ยม\อต.1_๒๐๐๓๐๒_0004.jpg">
            <a:extLst>
              <a:ext uri="{FF2B5EF4-FFF2-40B4-BE49-F238E27FC236}">
                <a16:creationId xmlns:a16="http://schemas.microsoft.com/office/drawing/2014/main" id="{88083658-A010-414B-AEF2-1EC827DA1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5"/>
          <a:stretch>
            <a:fillRect/>
          </a:stretch>
        </p:blipFill>
        <p:spPr bwMode="auto">
          <a:xfrm>
            <a:off x="-7495" y="2857500"/>
            <a:ext cx="30003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 descr="D:\จิตตะวัน\รูปตรวจเยี่ยม\นิเทศ โซน1 สองฝั่งน่าน_๒๐๐๓๐๒_0003.jpg">
            <a:extLst>
              <a:ext uri="{FF2B5EF4-FFF2-40B4-BE49-F238E27FC236}">
                <a16:creationId xmlns:a16="http://schemas.microsoft.com/office/drawing/2014/main" id="{9FF21340-F613-4BCF-A892-0D6D260C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571500"/>
            <a:ext cx="3143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 descr="D:\จิตตะวัน\รูปตรวจเยี่ยม\นิเทศ โซน3 เบญจะ_๒๐๐๓๐๒_0005.jpg">
            <a:extLst>
              <a:ext uri="{FF2B5EF4-FFF2-40B4-BE49-F238E27FC236}">
                <a16:creationId xmlns:a16="http://schemas.microsoft.com/office/drawing/2014/main" id="{C84A79D5-F853-4987-BC9B-1585B5D72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857500"/>
            <a:ext cx="30464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4" descr="D:\จิตตะวัน\รูปตรวจเยี่ยม\นิเทศ โซน5 ทักษิณ_๒๐๐๓๐๒_0007.jpg">
            <a:extLst>
              <a:ext uri="{FF2B5EF4-FFF2-40B4-BE49-F238E27FC236}">
                <a16:creationId xmlns:a16="http://schemas.microsoft.com/office/drawing/2014/main" id="{EF507DF7-527A-4242-BF92-8010B917F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571500"/>
            <a:ext cx="3046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5" descr="D:\จิตตะวัน\รูปตรวจเยี่ยม\นิเทศงาน โซน2_๒๐๐๓๐๒_0023.jpg">
            <a:extLst>
              <a:ext uri="{FF2B5EF4-FFF2-40B4-BE49-F238E27FC236}">
                <a16:creationId xmlns:a16="http://schemas.microsoft.com/office/drawing/2014/main" id="{FB940877-B981-44BE-8AF1-0328AC073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857500"/>
            <a:ext cx="321468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6" descr="D:\จิตตะวัน\รูปตรวจเยี่ยม\นิเทศ โซน5 ทักษิณ_๒๐๐๓๐๒_0002.jpg">
            <a:extLst>
              <a:ext uri="{FF2B5EF4-FFF2-40B4-BE49-F238E27FC236}">
                <a16:creationId xmlns:a16="http://schemas.microsoft.com/office/drawing/2014/main" id="{2DA6C90F-F28C-438D-A019-6D79AD09F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6425"/>
            <a:ext cx="30003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สี่เหลี่ยมผืนผ้า 10">
            <a:extLst>
              <a:ext uri="{FF2B5EF4-FFF2-40B4-BE49-F238E27FC236}">
                <a16:creationId xmlns:a16="http://schemas.microsoft.com/office/drawing/2014/main" id="{3A58CD92-4C95-466B-B969-60F906299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200" b="1" dirty="0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การปฏิบัติหน้าที่ร่วมกันระหว่างรพ.แม่ข่ายและพื้นที่ (คืนข้อมูลการตรวจเยี่ยม)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ชื่อเรื่อง 1">
            <a:extLst>
              <a:ext uri="{FF2B5EF4-FFF2-40B4-BE49-F238E27FC236}">
                <a16:creationId xmlns:a16="http://schemas.microsoft.com/office/drawing/2014/main" id="{C270315D-6266-48AD-A764-CF1BF6BE98F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en-US" altLang="th-TH" sz="2000" b="1">
                <a:solidFill>
                  <a:srgbClr val="FFFFFF"/>
                </a:solidFill>
                <a:latin typeface="Roboto Condensed" charset="0"/>
                <a:cs typeface="Arial" panose="020B0604020202020204" pitchFamily="34" charset="0"/>
                <a:sym typeface="Roboto Condensed" charset="0"/>
              </a:rPr>
              <a:t>Slide </a:t>
            </a:r>
            <a:r>
              <a:rPr lang="th-TH" altLang="th-TH" sz="2000" b="1">
                <a:solidFill>
                  <a:srgbClr val="FFFFFF"/>
                </a:solidFill>
                <a:latin typeface="Roboto Condensed" charset="0"/>
                <a:cs typeface="Arial" panose="020B0604020202020204" pitchFamily="34" charset="0"/>
                <a:sym typeface="Roboto Condensed" charset="0"/>
              </a:rPr>
              <a:t>คืนข้อมูล  จาก คภส.สสจ.อุตรดิตถ์  </a:t>
            </a:r>
          </a:p>
        </p:txBody>
      </p:sp>
      <p:sp>
        <p:nvSpPr>
          <p:cNvPr id="11267" name="ตัวแทนเนื้อหา 2">
            <a:extLst>
              <a:ext uri="{FF2B5EF4-FFF2-40B4-BE49-F238E27FC236}">
                <a16:creationId xmlns:a16="http://schemas.microsoft.com/office/drawing/2014/main" id="{216D8488-B068-4041-A8CB-DD4230A2B74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0" y="950913"/>
            <a:ext cx="8161338" cy="37353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2400">
              <a:solidFill>
                <a:srgbClr val="263248"/>
              </a:solidFill>
              <a:latin typeface="Roboto Condensed Light" charset="0"/>
              <a:cs typeface="Arial" panose="020B0604020202020204" pitchFamily="34" charset="0"/>
              <a:sym typeface="Roboto Condensed Light" charset="0"/>
            </a:endParaRPr>
          </a:p>
        </p:txBody>
      </p:sp>
      <p:pic>
        <p:nvPicPr>
          <p:cNvPr id="11268" name="Picture 2" descr="https://lh3.googleusercontent.com/proxy/t6I_JOuictV48FPH59Eg-usNSKjGRQ5ZMeoYSSZUDkhOWCC4tRef5jf96PTQ_3EhuOgQkwbTfrPWMLyBjnvcAA">
            <a:extLst>
              <a:ext uri="{FF2B5EF4-FFF2-40B4-BE49-F238E27FC236}">
                <a16:creationId xmlns:a16="http://schemas.microsoft.com/office/drawing/2014/main" id="{E38C40AA-76B1-48E5-8599-2A6F4279A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15001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 descr="D:\จิตตะวัน\รพ.สต.ติดดาว\S__14876676.jpg">
            <a:extLst>
              <a:ext uri="{FF2B5EF4-FFF2-40B4-BE49-F238E27FC236}">
                <a16:creationId xmlns:a16="http://schemas.microsoft.com/office/drawing/2014/main" id="{BADA007D-871F-42D8-AF19-02BC1E460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419622"/>
            <a:ext cx="528637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 descr="D:\จิตตะวัน\รพ.สต.ติดดาว\S__14876674.jpg">
            <a:extLst>
              <a:ext uri="{FF2B5EF4-FFF2-40B4-BE49-F238E27FC236}">
                <a16:creationId xmlns:a16="http://schemas.microsoft.com/office/drawing/2014/main" id="{1D02FD7B-F52B-4102-BE76-B88AB1A9E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76675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สี่เหลี่ยมผืนผ้า 6">
            <a:extLst>
              <a:ext uri="{FF2B5EF4-FFF2-40B4-BE49-F238E27FC236}">
                <a16:creationId xmlns:a16="http://schemas.microsoft.com/office/drawing/2014/main" id="{F15763F9-1750-4B1C-A7C9-405EE46BE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7950" y="267494"/>
            <a:ext cx="5143500" cy="1077913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txBody>
          <a:bodyPr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200" b="1" dirty="0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การปฏิบัติหน้าที่ร่วมกันระหว่างรพ.แม่ข่ายและพื้นที่ (คืนข้อมูลการตรวจเยี่ยม)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8845F7F-1609-47F9-B379-3B1DB2C6A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Roboto Condensed"/>
              <a:buNone/>
              <a:defRPr/>
            </a:pPr>
            <a:br>
              <a:rPr lang="th-TH" sz="2000" b="1" dirty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r>
              <a:rPr lang="th-TH" sz="2000" b="1" dirty="0">
                <a:solidFill>
                  <a:srgbClr val="FFFFFF"/>
                </a:solidFill>
                <a:latin typeface="Roboto Condensed"/>
                <a:ea typeface="Roboto Condensed"/>
                <a:cs typeface="+mn-cs"/>
                <a:sym typeface="Roboto Condensed"/>
              </a:rPr>
              <a:t>	</a:t>
            </a:r>
            <a:br>
              <a:rPr lang="th-TH" sz="2000" b="1" dirty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endParaRPr lang="th-TH" sz="2000" b="1" dirty="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26627" name="Picture 2">
            <a:extLst>
              <a:ext uri="{FF2B5EF4-FFF2-40B4-BE49-F238E27FC236}">
                <a16:creationId xmlns:a16="http://schemas.microsoft.com/office/drawing/2014/main" id="{09BBCE86-B6F3-4C79-8A74-5736B9AD83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71500"/>
            <a:ext cx="9144000" cy="3000375"/>
          </a:xfrm>
        </p:spPr>
      </p:pic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id="{2FC8598E-AB12-4275-A3DA-816D7769CD3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14375"/>
          </a:xfrm>
          <a:prstGeom prst="rect">
            <a:avLst/>
          </a:prstGeom>
          <a:solidFill>
            <a:srgbClr val="FFFF00"/>
          </a:solidFill>
        </p:spPr>
        <p:txBody>
          <a:bodyPr lIns="78794" tIns="39397" rIns="78794" bIns="39397" anchor="ctr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200" b="1" kern="0" dirty="0">
                <a:latin typeface="2005_iannnnnUBC" pitchFamily="2" charset="0"/>
                <a:ea typeface="+mj-ea"/>
                <a:cs typeface="2005_iannnnnUBC" pitchFamily="2" charset="0"/>
                <a:sym typeface="Arial"/>
              </a:rPr>
              <a:t>หัวข้อและรายการประเมิน  </a:t>
            </a:r>
          </a:p>
        </p:txBody>
      </p:sp>
      <p:sp>
        <p:nvSpPr>
          <p:cNvPr id="6" name="วงรี 5">
            <a:extLst>
              <a:ext uri="{FF2B5EF4-FFF2-40B4-BE49-F238E27FC236}">
                <a16:creationId xmlns:a16="http://schemas.microsoft.com/office/drawing/2014/main" id="{4E93A47E-E5CB-40D5-AE09-3333755C889A}"/>
              </a:ext>
            </a:extLst>
          </p:cNvPr>
          <p:cNvSpPr/>
          <p:nvPr/>
        </p:nvSpPr>
        <p:spPr>
          <a:xfrm>
            <a:off x="7072312" y="1285875"/>
            <a:ext cx="1814513" cy="1019175"/>
          </a:xfrm>
          <a:prstGeom prst="ellipse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794" tIns="39397" rIns="78794" bIns="3939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kern="0" dirty="0">
              <a:sym typeface="Arial"/>
            </a:endParaRPr>
          </a:p>
        </p:txBody>
      </p:sp>
      <p:sp>
        <p:nvSpPr>
          <p:cNvPr id="7" name="สี่เหลี่ยมมุมมน 6">
            <a:extLst>
              <a:ext uri="{FF2B5EF4-FFF2-40B4-BE49-F238E27FC236}">
                <a16:creationId xmlns:a16="http://schemas.microsoft.com/office/drawing/2014/main" id="{01B39619-6291-41FC-BD06-D5827A75BC73}"/>
              </a:ext>
            </a:extLst>
          </p:cNvPr>
          <p:cNvSpPr/>
          <p:nvPr/>
        </p:nvSpPr>
        <p:spPr>
          <a:xfrm>
            <a:off x="2571750" y="1357313"/>
            <a:ext cx="3927475" cy="209708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794" tIns="39397" rIns="78794" bIns="3939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kern="0" dirty="0">
              <a:sym typeface="Arial"/>
            </a:endParaRPr>
          </a:p>
        </p:txBody>
      </p:sp>
      <p:sp>
        <p:nvSpPr>
          <p:cNvPr id="26631" name="สี่เหลี่ยมผืนผ้า 7">
            <a:extLst>
              <a:ext uri="{FF2B5EF4-FFF2-40B4-BE49-F238E27FC236}">
                <a16:creationId xmlns:a16="http://schemas.microsoft.com/office/drawing/2014/main" id="{471E350C-2AFD-4FC6-AEF0-B6CEBE998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" y="3524250"/>
            <a:ext cx="8858250" cy="1187450"/>
          </a:xfrm>
          <a:prstGeom prst="rect">
            <a:avLst/>
          </a:prstGeom>
          <a:solidFill>
            <a:srgbClr val="FF9933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3600" b="1" u="sng" dirty="0">
                <a:latin typeface="2005_iannnnnUBC" pitchFamily="2" charset="0"/>
                <a:cs typeface="2005_iannnnnUBC" pitchFamily="2" charset="0"/>
              </a:rPr>
              <a:t>หลักฐาน </a:t>
            </a: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 การคืนข้อมูล </a:t>
            </a:r>
            <a:r>
              <a:rPr lang="en-US" altLang="th-TH" sz="3600" b="1" dirty="0">
                <a:latin typeface="2005_iannnnnUBC" pitchFamily="2" charset="0"/>
                <a:cs typeface="2005_iannnnnUBC" pitchFamily="2" charset="0"/>
              </a:rPr>
              <a:t>Mobile Unit</a:t>
            </a: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, ผลตรวจ</a:t>
            </a:r>
            <a:r>
              <a:rPr lang="th-TH" altLang="th-TH" sz="3600" b="1" dirty="0" err="1">
                <a:latin typeface="2005_iannnnnUBC" pitchFamily="2" charset="0"/>
                <a:cs typeface="2005_iannnnnUBC" pitchFamily="2" charset="0"/>
              </a:rPr>
              <a:t>สเ</a:t>
            </a: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ตียร</a:t>
            </a:r>
            <a:r>
              <a:rPr lang="th-TH" altLang="th-TH" sz="3600" b="1" dirty="0" err="1">
                <a:latin typeface="2005_iannnnnUBC" pitchFamily="2" charset="0"/>
                <a:cs typeface="2005_iannnnnUBC" pitchFamily="2" charset="0"/>
              </a:rPr>
              <a:t>อยด์</a:t>
            </a: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ในยาแผนโบราณ หรือ การตรวจชุดทดสอบด้วยตัวเองในพื้นที่  สรุปผลการดำเนินงานบันทึก </a:t>
            </a:r>
            <a:endParaRPr lang="th-TH" altLang="th-TH" sz="3600" dirty="0">
              <a:latin typeface="2005_iannnnnUBC" pitchFamily="2" charset="0"/>
              <a:cs typeface="2005_iannnnnUBC" pitchFamily="2" charset="0"/>
            </a:endParaRPr>
          </a:p>
        </p:txBody>
      </p:sp>
      <p:sp>
        <p:nvSpPr>
          <p:cNvPr id="26632" name="สี่เหลี่ยมผืนผ้า 8">
            <a:extLst>
              <a:ext uri="{FF2B5EF4-FFF2-40B4-BE49-F238E27FC236}">
                <a16:creationId xmlns:a16="http://schemas.microsoft.com/office/drawing/2014/main" id="{8BF2EDA6-DA51-4323-B219-BA1B8D77B4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4694238"/>
            <a:ext cx="860107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( เน้นความครอบคลุมกลุ่มตัวอย่างที่เป็นปัญหา แล้วนำมาตรวจ บูรณาการกับ </a:t>
            </a:r>
            <a:r>
              <a:rPr lang="en-US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Food Safety </a:t>
            </a:r>
            <a:r>
              <a:rPr lang="th-TH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 ) 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  <p:pic>
        <p:nvPicPr>
          <p:cNvPr id="11" name="กราฟิก 10" descr="หมุด">
            <a:hlinkClick r:id="rId3" action="ppaction://hlinkfile"/>
            <a:extLst>
              <a:ext uri="{FF2B5EF4-FFF2-40B4-BE49-F238E27FC236}">
                <a16:creationId xmlns:a16="http://schemas.microsoft.com/office/drawing/2014/main" id="{67A189D1-DAEC-4DB2-8D95-26FA59AD9A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2368" y="1910775"/>
            <a:ext cx="914400" cy="914400"/>
          </a:xfrm>
          <a:prstGeom prst="rect">
            <a:avLst/>
          </a:prstGeom>
        </p:spPr>
      </p:pic>
      <p:pic>
        <p:nvPicPr>
          <p:cNvPr id="12" name="กราฟิก 11" descr="หมุด">
            <a:hlinkClick r:id="rId6" action="ppaction://hlinkfile"/>
            <a:extLst>
              <a:ext uri="{FF2B5EF4-FFF2-40B4-BE49-F238E27FC236}">
                <a16:creationId xmlns:a16="http://schemas.microsoft.com/office/drawing/2014/main" id="{04810132-2B46-4040-A92D-F49C0A796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0312" y="387667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ชื่อเรื่อง 1">
            <a:extLst>
              <a:ext uri="{FF2B5EF4-FFF2-40B4-BE49-F238E27FC236}">
                <a16:creationId xmlns:a16="http://schemas.microsoft.com/office/drawing/2014/main" id="{FF055F44-5CC1-4590-9436-9DCBFAF7AB8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27651" name="Picture 2">
            <a:extLst>
              <a:ext uri="{FF2B5EF4-FFF2-40B4-BE49-F238E27FC236}">
                <a16:creationId xmlns:a16="http://schemas.microsoft.com/office/drawing/2014/main" id="{5F919575-1147-4AE0-AF63-5D81A85C0A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788" y="160338"/>
            <a:ext cx="8667750" cy="3751262"/>
          </a:xfrm>
        </p:spPr>
      </p:pic>
      <p:sp>
        <p:nvSpPr>
          <p:cNvPr id="27652" name="สี่เหลี่ยมผืนผ้า 4">
            <a:extLst>
              <a:ext uri="{FF2B5EF4-FFF2-40B4-BE49-F238E27FC236}">
                <a16:creationId xmlns:a16="http://schemas.microsoft.com/office/drawing/2014/main" id="{B85FED3A-AC5B-4C68-BF6F-B40C7B05C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4017963"/>
            <a:ext cx="85994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* การคืนผล </a:t>
            </a:r>
            <a:r>
              <a:rPr lang="en-US" altLang="th-TH" sz="36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hlinkClick r:id="rId3" action="ppaction://hlinkfile"/>
              </a:rPr>
              <a:t>Mobile Unit </a:t>
            </a: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ในระดับอำเภอ  </a:t>
            </a:r>
          </a:p>
          <a:p>
            <a:pPr eaLnBrk="1" hangingPunct="1">
              <a:buFontTx/>
              <a:buNone/>
            </a:pPr>
            <a:r>
              <a:rPr lang="th-TH" altLang="th-TH" sz="3600" b="1" dirty="0">
                <a:latin typeface="2005_iannnnnUBC" pitchFamily="2" charset="0"/>
                <a:cs typeface="2005_iannnnnUBC" pitchFamily="2" charset="0"/>
              </a:rPr>
              <a:t>* หลักฐานการส่งตัวอย่างในพื้นที่   </a:t>
            </a:r>
            <a:r>
              <a:rPr lang="en-US" altLang="th-TH" sz="3600" b="1" dirty="0">
                <a:latin typeface="2005_iannnnnUBC" pitchFamily="2" charset="0"/>
                <a:cs typeface="2005_iannnnnUBC" pitchFamily="2" charset="0"/>
              </a:rPr>
              <a:t> </a:t>
            </a:r>
            <a:endParaRPr lang="th-TH" altLang="th-TH" sz="3600" dirty="0">
              <a:latin typeface="2005_iannnnnUBC" pitchFamily="2" charset="0"/>
              <a:cs typeface="2005_iannnnnUBC" pitchFamily="2" charset="0"/>
            </a:endParaRPr>
          </a:p>
        </p:txBody>
      </p:sp>
      <p:pic>
        <p:nvPicPr>
          <p:cNvPr id="7" name="รูปภาพ 6" descr="น้ำมัน + ตู้น้ำ 120662_๑๙๐๖๑๙_0024.jpg">
            <a:extLst>
              <a:ext uri="{FF2B5EF4-FFF2-40B4-BE49-F238E27FC236}">
                <a16:creationId xmlns:a16="http://schemas.microsoft.com/office/drawing/2014/main" id="{EF388395-91DF-4039-904C-CC3214C25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261" y="428610"/>
            <a:ext cx="3276268" cy="39112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ชื่อเรื่อง 1">
            <a:extLst>
              <a:ext uri="{FF2B5EF4-FFF2-40B4-BE49-F238E27FC236}">
                <a16:creationId xmlns:a16="http://schemas.microsoft.com/office/drawing/2014/main" id="{C66B22BC-4A93-4544-A7CF-45D29F48EAE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28675" name="ตัวยึดเนื้อหา 3" descr="S__4079662.jpg">
            <a:extLst>
              <a:ext uri="{FF2B5EF4-FFF2-40B4-BE49-F238E27FC236}">
                <a16:creationId xmlns:a16="http://schemas.microsoft.com/office/drawing/2014/main" id="{D0090D41-C3E9-41E6-9294-A2F3A99E59A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9725" y="214313"/>
            <a:ext cx="4367213" cy="2933501"/>
          </a:xfrm>
        </p:spPr>
      </p:pic>
      <p:pic>
        <p:nvPicPr>
          <p:cNvPr id="28676" name="รูปภาพ 4" descr="S__47144998.jpg">
            <a:extLst>
              <a:ext uri="{FF2B5EF4-FFF2-40B4-BE49-F238E27FC236}">
                <a16:creationId xmlns:a16="http://schemas.microsoft.com/office/drawing/2014/main" id="{F07A7175-1D83-48E7-BB2C-A764F605F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214313"/>
            <a:ext cx="4055938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สี่เหลี่ยมผืนผ้า 5">
            <a:extLst>
              <a:ext uri="{FF2B5EF4-FFF2-40B4-BE49-F238E27FC236}">
                <a16:creationId xmlns:a16="http://schemas.microsoft.com/office/drawing/2014/main" id="{60E7F9AC-114A-4E69-9A49-5ABCECEAC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3357563"/>
            <a:ext cx="4300537" cy="1125537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400" b="1">
                <a:latin typeface="2005_iannnnnUBC" pitchFamily="2" charset="0"/>
                <a:cs typeface="2005_iannnnnUBC" pitchFamily="2" charset="0"/>
              </a:rPr>
              <a:t>ให้ความรู้หรือคำแนะนำกับผู้ประกอบการร้านค้า ร้านชำ รถขายอาหารสด</a:t>
            </a:r>
            <a:endParaRPr lang="th-TH" altLang="th-TH" sz="3400">
              <a:latin typeface="2005_iannnnnUBC" pitchFamily="2" charset="0"/>
              <a:cs typeface="2005_iannnnnUBC" pitchFamily="2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ชื่อเรื่อง 1">
            <a:extLst>
              <a:ext uri="{FF2B5EF4-FFF2-40B4-BE49-F238E27FC236}">
                <a16:creationId xmlns:a16="http://schemas.microsoft.com/office/drawing/2014/main" id="{15B75DEB-2E8E-40DE-9D63-E7F6207462D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29699" name="ตัวยึดเนื้อหา 6" descr="560000008681002.jpg">
            <a:extLst>
              <a:ext uri="{FF2B5EF4-FFF2-40B4-BE49-F238E27FC236}">
                <a16:creationId xmlns:a16="http://schemas.microsoft.com/office/drawing/2014/main" id="{2F66C0C9-957F-4539-AD3A-DFE94588100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7363" y="214313"/>
            <a:ext cx="3359150" cy="3857625"/>
          </a:xfrm>
        </p:spPr>
      </p:pic>
      <p:pic>
        <p:nvPicPr>
          <p:cNvPr id="29700" name="รูปภาพ 4" descr="560000008681001.jpg">
            <a:extLst>
              <a:ext uri="{FF2B5EF4-FFF2-40B4-BE49-F238E27FC236}">
                <a16:creationId xmlns:a16="http://schemas.microsoft.com/office/drawing/2014/main" id="{C58F74EA-8F64-400E-B9E5-D0430348E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349726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รูปภาพ 7" descr="newscms_thaihealth_c_cdejklvwz245.jpg">
            <a:extLst>
              <a:ext uri="{FF2B5EF4-FFF2-40B4-BE49-F238E27FC236}">
                <a16:creationId xmlns:a16="http://schemas.microsoft.com/office/drawing/2014/main" id="{1A56F811-0F6D-418A-A1DC-6D64E70C92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160338"/>
            <a:ext cx="309403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Box 8">
            <a:extLst>
              <a:ext uri="{FF2B5EF4-FFF2-40B4-BE49-F238E27FC236}">
                <a16:creationId xmlns:a16="http://schemas.microsoft.com/office/drawing/2014/main" id="{5C467309-EC18-492F-95A5-06984737D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4357688"/>
            <a:ext cx="8715375" cy="55721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th-TH" sz="3100" b="1">
                <a:latin typeface="2005_iannnnnUBC" pitchFamily="2" charset="0"/>
                <a:cs typeface="2005_iannnnnUBC" pitchFamily="2" charset="0"/>
              </a:rPr>
              <a:t>Poster </a:t>
            </a:r>
            <a:r>
              <a:rPr lang="th-TH" altLang="th-TH" sz="3100" b="1">
                <a:latin typeface="2005_iannnnnUBC" pitchFamily="2" charset="0"/>
                <a:cs typeface="2005_iannnnnUBC" pitchFamily="2" charset="0"/>
              </a:rPr>
              <a:t>กรอบบัญชียาสามัญประจำบ้านขายได้ในร้านชำ พร้อม </a:t>
            </a:r>
            <a:r>
              <a:rPr lang="en-US" altLang="th-TH" sz="3100" b="1">
                <a:latin typeface="2005_iannnnnUBC" pitchFamily="2" charset="0"/>
                <a:cs typeface="2005_iannnnnUBC" pitchFamily="2" charset="0"/>
              </a:rPr>
              <a:t>List </a:t>
            </a:r>
            <a:r>
              <a:rPr lang="th-TH" altLang="th-TH" sz="3100" b="1">
                <a:latin typeface="2005_iannnnnUBC" pitchFamily="2" charset="0"/>
                <a:cs typeface="2005_iannnnnUBC" pitchFamily="2" charset="0"/>
              </a:rPr>
              <a:t>รายการยาที่ขายได้ 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ตัวยึดเนื้อหา 2">
            <a:extLst>
              <a:ext uri="{FF2B5EF4-FFF2-40B4-BE49-F238E27FC236}">
                <a16:creationId xmlns:a16="http://schemas.microsoft.com/office/drawing/2014/main" id="{DEBD5F35-BC7D-4357-8AA5-EF6C6E77324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0" y="4232275"/>
            <a:ext cx="9144000" cy="857250"/>
          </a:xfrm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28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มีการแก้ไขปัญหาอย่างน้อย 1 ประเด็นปัญหา เช่น </a:t>
            </a:r>
            <a:r>
              <a:rPr lang="th-TH" altLang="th-TH" sz="28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ตรวจสอบเชิงรุก</a:t>
            </a:r>
            <a:r>
              <a:rPr lang="th-TH" altLang="th-TH" sz="28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</a:t>
            </a:r>
            <a:r>
              <a:rPr lang="th-TH" altLang="th-TH" sz="28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ทำประชาคมแก้ไขปัญหา</a:t>
            </a:r>
            <a:r>
              <a:rPr lang="th-TH" altLang="th-TH" sz="28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</a:t>
            </a:r>
            <a:r>
              <a:rPr lang="th-TH" altLang="th-TH" sz="28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จัดโครงการอบรม</a:t>
            </a:r>
            <a:endParaRPr lang="th-TH" altLang="th-TH" sz="2800">
              <a:solidFill>
                <a:srgbClr val="FF0000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  <p:pic>
        <p:nvPicPr>
          <p:cNvPr id="30723" name="รูปภาพ 3" descr="52148.jpg">
            <a:extLst>
              <a:ext uri="{FF2B5EF4-FFF2-40B4-BE49-F238E27FC236}">
                <a16:creationId xmlns:a16="http://schemas.microsoft.com/office/drawing/2014/main" id="{4A1B26D8-5325-4F0D-A00F-4AAD72EE7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53975"/>
            <a:ext cx="4389438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รูปภาพ 5" descr="1462019ตรวจโรงงานอาหารGMP_๑๙๐๖๑๙_0189.jpg">
            <a:extLst>
              <a:ext uri="{FF2B5EF4-FFF2-40B4-BE49-F238E27FC236}">
                <a16:creationId xmlns:a16="http://schemas.microsoft.com/office/drawing/2014/main" id="{06547C04-4846-4F3A-8C79-389922D7E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53975"/>
            <a:ext cx="42989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สี่เหลี่ยมผืนผ้า 6">
            <a:extLst>
              <a:ext uri="{FF2B5EF4-FFF2-40B4-BE49-F238E27FC236}">
                <a16:creationId xmlns:a16="http://schemas.microsoft.com/office/drawing/2014/main" id="{D888D1B6-80B0-42A9-84FB-515EC5152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268288"/>
            <a:ext cx="1352550" cy="449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ตรวจสอบเชิงรุก</a:t>
            </a:r>
            <a:r>
              <a:rPr lang="th-TH" altLang="th-TH" sz="2400" b="1">
                <a:latin typeface="2005_iannnnnUBC" pitchFamily="2" charset="0"/>
                <a:cs typeface="2005_iannnnnUBC" pitchFamily="2" charset="0"/>
              </a:rPr>
              <a:t> 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  <p:sp>
        <p:nvSpPr>
          <p:cNvPr id="30726" name="TextBox 10">
            <a:extLst>
              <a:ext uri="{FF2B5EF4-FFF2-40B4-BE49-F238E27FC236}">
                <a16:creationId xmlns:a16="http://schemas.microsoft.com/office/drawing/2014/main" id="{291F3204-B193-4BDA-9251-A8A73B5E9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2411413"/>
            <a:ext cx="3963987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2400">
                <a:latin typeface="Calibri" panose="020F0502020204030204" pitchFamily="34" charset="0"/>
                <a:cs typeface="Cordia New" panose="020B0304020202020204" pitchFamily="34" charset="-34"/>
              </a:rPr>
              <a:t>รูปน้ำริด </a:t>
            </a:r>
          </a:p>
        </p:txBody>
      </p:sp>
      <p:pic>
        <p:nvPicPr>
          <p:cNvPr id="30727" name="รูปภาพ 10" descr="S__169377808.jpg">
            <a:extLst>
              <a:ext uri="{FF2B5EF4-FFF2-40B4-BE49-F238E27FC236}">
                <a16:creationId xmlns:a16="http://schemas.microsoft.com/office/drawing/2014/main" id="{D8616E69-04DE-4637-A262-1AA3187D80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2036763"/>
            <a:ext cx="4351338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สี่เหลี่ยมผืนผ้า 7">
            <a:extLst>
              <a:ext uri="{FF2B5EF4-FFF2-40B4-BE49-F238E27FC236}">
                <a16:creationId xmlns:a16="http://schemas.microsoft.com/office/drawing/2014/main" id="{0D5BA153-9380-4138-8F9E-930A03F24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9525" y="1982788"/>
            <a:ext cx="1385888" cy="449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จัดโครงการอบรม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  <p:pic>
        <p:nvPicPr>
          <p:cNvPr id="30729" name="รูปภาพ 8" descr="S__105529349.jpg">
            <a:extLst>
              <a:ext uri="{FF2B5EF4-FFF2-40B4-BE49-F238E27FC236}">
                <a16:creationId xmlns:a16="http://schemas.microsoft.com/office/drawing/2014/main" id="{EE5FE8EB-7BE9-4636-9E29-315CD3B87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2036763"/>
            <a:ext cx="42989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สี่เหลี่ยมผืนผ้า 9">
            <a:extLst>
              <a:ext uri="{FF2B5EF4-FFF2-40B4-BE49-F238E27FC236}">
                <a16:creationId xmlns:a16="http://schemas.microsoft.com/office/drawing/2014/main" id="{DE57164E-E2E0-4981-B709-8192C2679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8450" y="3857625"/>
            <a:ext cx="1784350" cy="449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th-TH" altLang="th-TH" sz="24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ทำประชาคมแก้ไขปัญหา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ชื่อเรื่อง 1">
            <a:extLst>
              <a:ext uri="{FF2B5EF4-FFF2-40B4-BE49-F238E27FC236}">
                <a16:creationId xmlns:a16="http://schemas.microsoft.com/office/drawing/2014/main" id="{77D675B1-E2F1-4E6B-8BBF-B41824DD611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sp>
        <p:nvSpPr>
          <p:cNvPr id="31747" name="ตัวยึดเนื้อหา 2">
            <a:extLst>
              <a:ext uri="{FF2B5EF4-FFF2-40B4-BE49-F238E27FC236}">
                <a16:creationId xmlns:a16="http://schemas.microsoft.com/office/drawing/2014/main" id="{F1E89523-9CCB-43C4-9252-E4B78C9D2D77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2400">
              <a:solidFill>
                <a:srgbClr val="263248"/>
              </a:solidFill>
              <a:latin typeface="Roboto Condensed Light" charset="0"/>
              <a:cs typeface="Arial" panose="020B0604020202020204" pitchFamily="34" charset="0"/>
              <a:sym typeface="Roboto Condensed Light" charset="0"/>
            </a:endParaRPr>
          </a:p>
        </p:txBody>
      </p:sp>
      <p:pic>
        <p:nvPicPr>
          <p:cNvPr id="31748" name="Picture 2">
            <a:extLst>
              <a:ext uri="{FF2B5EF4-FFF2-40B4-BE49-F238E27FC236}">
                <a16:creationId xmlns:a16="http://schemas.microsoft.com/office/drawing/2014/main" id="{24F5A283-1B68-43CB-BE92-AD3D24974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" y="182562"/>
            <a:ext cx="8734425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สี่เหลี่ยมผืนผ้า 4">
            <a:extLst>
              <a:ext uri="{FF2B5EF4-FFF2-40B4-BE49-F238E27FC236}">
                <a16:creationId xmlns:a16="http://schemas.microsoft.com/office/drawing/2014/main" id="{C0B09628-BA82-48D1-B812-6FA6D4E89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1488" y="392113"/>
            <a:ext cx="3090862" cy="663575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</a:rPr>
              <a:t>จัดโครงการอบรม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ชื่อเรื่อง 1">
            <a:extLst>
              <a:ext uri="{FF2B5EF4-FFF2-40B4-BE49-F238E27FC236}">
                <a16:creationId xmlns:a16="http://schemas.microsoft.com/office/drawing/2014/main" id="{668E0C00-02F8-48E9-9781-AD9B064E24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2938" y="392113"/>
            <a:ext cx="8001000" cy="766762"/>
          </a:xfrm>
          <a:solidFill>
            <a:srgbClr val="FF9933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0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โครงการ บวร.พื้นที่ รพ.สต.ม่อนดินแดง และเทศบาลตำบลท่าเสา</a:t>
            </a:r>
          </a:p>
        </p:txBody>
      </p:sp>
      <p:pic>
        <p:nvPicPr>
          <p:cNvPr id="32771" name="ตัวยึดเนื้อหา 3" descr="102910.jpg">
            <a:extLst>
              <a:ext uri="{FF2B5EF4-FFF2-40B4-BE49-F238E27FC236}">
                <a16:creationId xmlns:a16="http://schemas.microsoft.com/office/drawing/2014/main" id="{B13D2625-73E1-4417-8D24-B8630977F59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1" b="23630"/>
          <a:stretch>
            <a:fillRect/>
          </a:stretch>
        </p:blipFill>
        <p:spPr>
          <a:xfrm>
            <a:off x="153987" y="1347614"/>
            <a:ext cx="8836025" cy="292893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ชื่อเรื่อง 1">
            <a:extLst>
              <a:ext uri="{FF2B5EF4-FFF2-40B4-BE49-F238E27FC236}">
                <a16:creationId xmlns:a16="http://schemas.microsoft.com/office/drawing/2014/main" id="{526C2CE3-72EC-4ED2-ACC8-32C1445B00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8625" y="214313"/>
            <a:ext cx="8391847" cy="755650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0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การแบ่ง </a:t>
            </a:r>
            <a:r>
              <a:rPr lang="th-TH" altLang="th-TH" sz="4000" b="1" dirty="0" err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Zone</a:t>
            </a:r>
            <a:r>
              <a:rPr lang="th-TH" altLang="th-TH" sz="40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 ประเมิน  ประเด็น รพสต .ติดดาว ด้าน คบส. </a:t>
            </a:r>
          </a:p>
        </p:txBody>
      </p:sp>
      <p:graphicFrame>
        <p:nvGraphicFramePr>
          <p:cNvPr id="6" name="ตัวยึดเนื้อหา 5">
            <a:extLst>
              <a:ext uri="{FF2B5EF4-FFF2-40B4-BE49-F238E27FC236}">
                <a16:creationId xmlns:a16="http://schemas.microsoft.com/office/drawing/2014/main" id="{DC5278C2-036B-4D68-B12F-9E17770364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661363"/>
              </p:ext>
            </p:extLst>
          </p:nvPr>
        </p:nvGraphicFramePr>
        <p:xfrm>
          <a:off x="428625" y="1059582"/>
          <a:ext cx="8391847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1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0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9999">
                <a:tc>
                  <a:txBody>
                    <a:bodyPr/>
                    <a:lstStyle/>
                    <a:p>
                      <a:r>
                        <a:rPr lang="th-TH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</a:t>
                      </a:r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. บ้านท่า </a:t>
                      </a:r>
                      <a:b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</a:br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หาดกรวด</a:t>
                      </a:r>
                    </a:p>
                    <a:p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งิ้วงาม </a:t>
                      </a:r>
                    </a:p>
                    <a:p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สอ.เฉลิมพระเกรียติงิ้วงาม </a:t>
                      </a:r>
                    </a:p>
                    <a:p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ม่อนดินแดง </a:t>
                      </a:r>
                      <a:endParaRPr lang="th-TH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51434" marR="51434" marT="14703" marB="14703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 บ้านเกาะ </a:t>
                      </a:r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th-TH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ป่าเซ่า </a:t>
                      </a:r>
                      <a:br>
                        <a:rPr lang="th-TH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</a:br>
                      <a:r>
                        <a:rPr lang="th-TH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 ห้วยฮ้า</a:t>
                      </a:r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   รพ.สต.คุ้งตะเภา </a:t>
                      </a:r>
                      <a:b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</a:br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รพ.สต.ผาจุก      รพ.สต. วังสีสูบ </a:t>
                      </a:r>
                    </a:p>
                    <a:p>
                      <a:r>
                        <a:rPr lang="th-TH" sz="2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 หาดงิ้ว    รพ.สต วังกะพี้ </a:t>
                      </a:r>
                      <a:br>
                        <a:rPr lang="th-TH" sz="16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</a:br>
                      <a:endParaRPr lang="th-TH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51434" marR="51434" marT="14703" marB="14703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0441">
                <a:tc>
                  <a:txBody>
                    <a:bodyPr/>
                    <a:lstStyle/>
                    <a:p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</a:t>
                      </a:r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. บ้านด่าน      รพ.สต ขุนฝาง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 ถ้ำฉลอง       รพ.สต พระฝาง </a:t>
                      </a:r>
                    </a:p>
                    <a:p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รพ.สต.แสนตอ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51434" marR="51434" marT="14703" marB="1470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ด่านนาขาม         รพ.สต วังดิน</a:t>
                      </a:r>
                    </a:p>
                    <a:p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ชายเขา ***         </a:t>
                      </a:r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พระฝาง </a:t>
                      </a:r>
                    </a:p>
                    <a:p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รพ.สต น้ำ</a:t>
                      </a:r>
                      <a:r>
                        <a:rPr lang="th-TH" sz="2800" b="1" baseline="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ริด</a:t>
                      </a:r>
                      <a:r>
                        <a:rPr lang="th-TH" sz="2800" b="1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endParaRPr lang="th-TH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51434" marR="51434" marT="14703" marB="14703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F60F6C8-ACD0-4B22-AC89-C3614792F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939C9535-F827-4CD6-B97D-79DA870CBC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782" b="6773"/>
          <a:stretch/>
        </p:blipFill>
        <p:spPr>
          <a:xfrm>
            <a:off x="-37758" y="231490"/>
            <a:ext cx="9219515" cy="4680520"/>
          </a:xfrm>
        </p:spPr>
      </p:pic>
    </p:spTree>
    <p:extLst>
      <p:ext uri="{BB962C8B-B14F-4D97-AF65-F5344CB8AC3E}">
        <p14:creationId xmlns:p14="http://schemas.microsoft.com/office/powerpoint/2010/main" val="26214223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4F4FB64-62F6-4011-9F8C-A52193D4D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E6222AD4-1474-4E85-8F28-F0B6E27D71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7600"/>
          <a:stretch/>
        </p:blipFill>
        <p:spPr>
          <a:xfrm>
            <a:off x="-16805" y="246893"/>
            <a:ext cx="9177609" cy="4649713"/>
          </a:xfrm>
        </p:spPr>
      </p:pic>
    </p:spTree>
    <p:extLst>
      <p:ext uri="{BB962C8B-B14F-4D97-AF65-F5344CB8AC3E}">
        <p14:creationId xmlns:p14="http://schemas.microsoft.com/office/powerpoint/2010/main" val="1276655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7FB2E1-5E36-478B-BE7D-A6CBA86B1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363"/>
            <a:ext cx="8229600" cy="857250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  <a:defRPr/>
            </a:pPr>
            <a:br>
              <a:rPr lang="th-TH" sz="1800" b="1">
                <a:solidFill>
                  <a:srgbClr val="FFFFFF"/>
                </a:solidFill>
                <a:latin typeface="Roboto Condensed" charset="0"/>
                <a:cs typeface="Arial" pitchFamily="34" charset="0"/>
                <a:sym typeface="Roboto Condensed" charset="0"/>
              </a:rPr>
            </a:br>
            <a:r>
              <a:rPr lang="th-TH" sz="3100" b="1">
                <a:solidFill>
                  <a:srgbClr val="FFFFFF"/>
                </a:solidFill>
                <a:latin typeface="TH SarabunIT๙" pitchFamily="34" charset="-34"/>
                <a:ea typeface="TH SarabunIT๙" pitchFamily="34" charset="-34"/>
                <a:cs typeface="TH SarabunIT๙" pitchFamily="34" charset="-34"/>
                <a:sym typeface="Roboto Condensed" charset="0"/>
              </a:rPr>
              <a:t>1.3 ร้านค้า/ร้านชำ และบ้านผู้ป่วยโรคเรื้อรัง ไม่พบผลิตภัณฑ์สุขภาพ ผิดกฎหมาย </a:t>
            </a:r>
            <a:r>
              <a:rPr lang="th-TH" sz="1800" b="1">
                <a:solidFill>
                  <a:srgbClr val="FFFFFF"/>
                </a:solidFill>
                <a:latin typeface="Roboto Condensed" charset="0"/>
                <a:cs typeface="Arial" pitchFamily="34" charset="0"/>
                <a:sym typeface="Roboto Condensed" charset="0"/>
              </a:rPr>
              <a:t>	</a:t>
            </a:r>
            <a:br>
              <a:rPr lang="th-TH" sz="1800" b="1">
                <a:solidFill>
                  <a:srgbClr val="FFFFFF"/>
                </a:solidFill>
                <a:latin typeface="Roboto Condensed" charset="0"/>
                <a:cs typeface="Arial" pitchFamily="34" charset="0"/>
                <a:sym typeface="Roboto Condensed" charset="0"/>
              </a:rPr>
            </a:br>
            <a:endParaRPr lang="th-TH" sz="1800" b="1">
              <a:solidFill>
                <a:srgbClr val="FFFFFF"/>
              </a:solidFill>
              <a:latin typeface="Roboto Condensed" charset="0"/>
              <a:cs typeface="Arial" pitchFamily="34" charset="0"/>
              <a:sym typeface="Roboto Condensed" charset="0"/>
            </a:endParaRPr>
          </a:p>
        </p:txBody>
      </p:sp>
      <p:pic>
        <p:nvPicPr>
          <p:cNvPr id="33795" name="Picture 2">
            <a:extLst>
              <a:ext uri="{FF2B5EF4-FFF2-40B4-BE49-F238E27FC236}">
                <a16:creationId xmlns:a16="http://schemas.microsoft.com/office/drawing/2014/main" id="{73B8F66A-98FE-46FB-9D9A-601ED60A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8769350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FAF279F6-B0DC-46A4-92A1-AAE399291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098593"/>
              </p:ext>
            </p:extLst>
          </p:nvPr>
        </p:nvGraphicFramePr>
        <p:xfrm>
          <a:off x="285750" y="1924050"/>
          <a:ext cx="8715376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7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7868">
                <a:tc>
                  <a:txBody>
                    <a:bodyPr/>
                    <a:lstStyle/>
                    <a:p>
                      <a:pPr algn="ctr"/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บทบาท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รพ.สต </a:t>
                      </a:r>
                      <a:endParaRPr lang="th-TH" sz="17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5995" marR="85995" marT="20376" marB="20376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บทบาท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th-TH" sz="1700" baseline="0" dirty="0" err="1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สสอ.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และ เภสัชกรโรงพยาบาลแม่ข่าย</a:t>
                      </a:r>
                      <a:endParaRPr lang="th-TH" sz="17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5995" marR="85995" marT="20376" marB="20376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6332">
                <a:tc>
                  <a:txBody>
                    <a:bodyPr/>
                    <a:lstStyle/>
                    <a:p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1.ออกปฏิบัติการสำรวจผลิตภัณฑ์ผิดกฎหมาย ทั้งร้านค้า/ร้านชำ</a:t>
                      </a:r>
                    </a:p>
                    <a:p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2.ออกเยี่ยมบ้านผู้ป่วยโรคเรื้อรังเพื่อเฝ้าระวัง</a:t>
                      </a:r>
                    </a:p>
                    <a:p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ยากลุ่มเสี่ยง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Steroid 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( ยกเว้นเพื่อนสั่ง ) </a:t>
                      </a:r>
                    </a:p>
                    <a:p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ยาปฏิชีวนะ เหลือใช้ 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NSAIDs 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ยาเหลือใช้ ยาชุด </a:t>
                      </a:r>
                    </a:p>
                    <a:p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ยาลดอ้วน </a:t>
                      </a:r>
                      <a:endParaRPr lang="th-TH" sz="17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5995" marR="85995" marT="20376" marB="20376"/>
                </a:tc>
                <a:tc>
                  <a:txBody>
                    <a:bodyPr/>
                    <a:lstStyle/>
                    <a:p>
                      <a:r>
                        <a:rPr lang="th-TH" sz="170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1.ให้คำแนะนำการใช้ยากับผู้ป่วยโรคเรื้อรังเพื่อเฝ้าระวังยากลุ่มเสี่ยง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Steroid 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(ยกเว้นเพื่อนสั่ง) </a:t>
                      </a:r>
                    </a:p>
                    <a:p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ยาปฏิชีวนะ เหลือใช้ 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NSAIDs </a:t>
                      </a:r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ยาเหลือใช้ ยาชุด </a:t>
                      </a:r>
                    </a:p>
                    <a:p>
                      <a:r>
                        <a:rPr lang="th-TH" sz="17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cs typeface="2005_iannnnnUBC" pitchFamily="2" charset="0"/>
                        </a:rPr>
                        <a:t>ยาลดอ้วน </a:t>
                      </a:r>
                      <a:endParaRPr lang="th-TH" sz="1700" dirty="0">
                        <a:solidFill>
                          <a:schemeClr val="tx1"/>
                        </a:solidFill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5995" marR="85995" marT="20376" marB="2037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สี่เหลี่ยมผืนผ้า: มุมมน 2">
            <a:extLst>
              <a:ext uri="{FF2B5EF4-FFF2-40B4-BE49-F238E27FC236}">
                <a16:creationId xmlns:a16="http://schemas.microsoft.com/office/drawing/2014/main" id="{04726119-CC7A-4FF2-B344-A61B671C6A22}"/>
              </a:ext>
            </a:extLst>
          </p:cNvPr>
          <p:cNvSpPr/>
          <p:nvPr/>
        </p:nvSpPr>
        <p:spPr>
          <a:xfrm>
            <a:off x="2857500" y="785813"/>
            <a:ext cx="3071813" cy="7858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794" tIns="39397" rIns="78794" bIns="3939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kern="0" dirty="0">
              <a:sym typeface="Arial"/>
            </a:endParaRPr>
          </a:p>
        </p:txBody>
      </p:sp>
      <p:pic>
        <p:nvPicPr>
          <p:cNvPr id="5" name="กราฟิก 4" descr="ลูกฟุตบอล">
            <a:hlinkClick r:id="rId3" action="ppaction://hlinkfile"/>
            <a:extLst>
              <a:ext uri="{FF2B5EF4-FFF2-40B4-BE49-F238E27FC236}">
                <a16:creationId xmlns:a16="http://schemas.microsoft.com/office/drawing/2014/main" id="{FECC59FF-5E15-4BD3-A2DD-512DBF8A66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0312" y="2943225"/>
            <a:ext cx="914400" cy="914400"/>
          </a:xfrm>
          <a:prstGeom prst="rect">
            <a:avLst/>
          </a:prstGeom>
        </p:spPr>
      </p:pic>
      <p:pic>
        <p:nvPicPr>
          <p:cNvPr id="8" name="กราฟิก 7" descr="วงกลมที่มีลูกศรขวา">
            <a:hlinkClick r:id="rId6" action="ppaction://hlinkfile"/>
            <a:extLst>
              <a:ext uri="{FF2B5EF4-FFF2-40B4-BE49-F238E27FC236}">
                <a16:creationId xmlns:a16="http://schemas.microsoft.com/office/drawing/2014/main" id="{D02F0EFD-DD70-4922-B981-3ECE6D8EB5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3903662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รูปภาพ 6" descr="ติดดาว วังสีสูบ_๑๙๐๘๐๖_0032.jpg">
            <a:extLst>
              <a:ext uri="{FF2B5EF4-FFF2-40B4-BE49-F238E27FC236}">
                <a16:creationId xmlns:a16="http://schemas.microsoft.com/office/drawing/2014/main" id="{B6AE6209-D39E-4168-A110-CD49DF3A7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06363"/>
            <a:ext cx="429895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รูปภาพ 7" descr="ติดดาว วังสีสูบ_๑๙๐๘๐๖_0035.jpg">
            <a:extLst>
              <a:ext uri="{FF2B5EF4-FFF2-40B4-BE49-F238E27FC236}">
                <a16:creationId xmlns:a16="http://schemas.microsoft.com/office/drawing/2014/main" id="{9B10B2F0-4EE9-41A7-BF46-F6603D0BBA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2517775"/>
            <a:ext cx="4568825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รูปภาพ 9" descr="S__4079658.jpg">
            <a:extLst>
              <a:ext uri="{FF2B5EF4-FFF2-40B4-BE49-F238E27FC236}">
                <a16:creationId xmlns:a16="http://schemas.microsoft.com/office/drawing/2014/main" id="{6A5F7A47-73BB-48E2-A8DF-2CDB3D1247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107950"/>
            <a:ext cx="4500563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สี่เหลี่ยมผืนผ้า 13">
            <a:extLst>
              <a:ext uri="{FF2B5EF4-FFF2-40B4-BE49-F238E27FC236}">
                <a16:creationId xmlns:a16="http://schemas.microsoft.com/office/drawing/2014/main" id="{6FA8EC84-A32D-475F-A9B7-0213D7724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613" y="4433888"/>
            <a:ext cx="4030662" cy="4032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   สุ่มเยี่ยมบ้านผุ้ป่วยโรคเรื้อรัง แบบสุ่มจาก </a:t>
            </a:r>
            <a:r>
              <a:rPr lang="en-US" altLang="th-TH" sz="2100" b="1">
                <a:latin typeface="2005_iannnnnUBC" pitchFamily="2" charset="0"/>
                <a:cs typeface="2005_iannnnnUBC" pitchFamily="2" charset="0"/>
              </a:rPr>
              <a:t>Family Folder</a:t>
            </a:r>
            <a:endParaRPr lang="th-TH" altLang="th-TH" sz="2100">
              <a:latin typeface="2005_iannnnnUBC" pitchFamily="2" charset="0"/>
              <a:cs typeface="2005_iannnnnUBC" pitchFamily="2" charset="0"/>
            </a:endParaRPr>
          </a:p>
        </p:txBody>
      </p:sp>
      <p:sp>
        <p:nvSpPr>
          <p:cNvPr id="34822" name="สี่เหลี่ยมผืนผ้า 14">
            <a:extLst>
              <a:ext uri="{FF2B5EF4-FFF2-40B4-BE49-F238E27FC236}">
                <a16:creationId xmlns:a16="http://schemas.microsoft.com/office/drawing/2014/main" id="{E57648D4-E0D3-45E2-A8F9-E430CC528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0313" y="1571625"/>
            <a:ext cx="4032250" cy="7254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   สำรวจ สุ่มตรวจอาหารขนมร้านค้า  </a:t>
            </a:r>
          </a:p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ตามแบบบันทึก คบส.1 และ คบส.2 </a:t>
            </a:r>
            <a:endParaRPr lang="th-TH" altLang="th-TH" sz="2100">
              <a:latin typeface="2005_iannnnnUBC" pitchFamily="2" charset="0"/>
              <a:cs typeface="2005_iannnnnUBC" pitchFamily="2" charset="0"/>
            </a:endParaRPr>
          </a:p>
        </p:txBody>
      </p:sp>
      <p:pic>
        <p:nvPicPr>
          <p:cNvPr id="34823" name="รูปภาพ 15" descr="S__4079662.jpg">
            <a:extLst>
              <a:ext uri="{FF2B5EF4-FFF2-40B4-BE49-F238E27FC236}">
                <a16:creationId xmlns:a16="http://schemas.microsoft.com/office/drawing/2014/main" id="{C145962C-3D60-467C-AC23-94E243F6AE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732088"/>
            <a:ext cx="413226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4" name="สี่เหลี่ยมผืนผ้า 16">
            <a:extLst>
              <a:ext uri="{FF2B5EF4-FFF2-40B4-BE49-F238E27FC236}">
                <a16:creationId xmlns:a16="http://schemas.microsoft.com/office/drawing/2014/main" id="{90622D79-9E43-4A11-85C8-2A46C5683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3" y="2465388"/>
            <a:ext cx="4433887" cy="7254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  เน้นยากลุ่มเสี่ยง </a:t>
            </a:r>
            <a:r>
              <a:rPr lang="en-US" altLang="th-TH" sz="2100" b="1">
                <a:latin typeface="2005_iannnnnUBC" pitchFamily="2" charset="0"/>
                <a:cs typeface="2005_iannnnnUBC" pitchFamily="2" charset="0"/>
              </a:rPr>
              <a:t>Steroids </a:t>
            </a: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 ยาปฏิชีวนะ</a:t>
            </a:r>
          </a:p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ยากลุ่ม </a:t>
            </a:r>
            <a:r>
              <a:rPr lang="en-US" altLang="th-TH" sz="2100" b="1">
                <a:latin typeface="2005_iannnnnUBC" pitchFamily="2" charset="0"/>
                <a:cs typeface="2005_iannnnnUBC" pitchFamily="2" charset="0"/>
              </a:rPr>
              <a:t>NSAIDs </a:t>
            </a: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เหลือใช้ ยาลดความอ้วน ยาชุด </a:t>
            </a:r>
            <a:endParaRPr lang="th-TH" altLang="th-TH" sz="2100">
              <a:latin typeface="2005_iannnnnUBC" pitchFamily="2" charset="0"/>
              <a:cs typeface="2005_iannnnnUBC" pitchFamily="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id="{B1202207-CDA6-441B-B7CD-9CBE02DE81E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" r="2972"/>
          <a:stretch>
            <a:fillRect/>
          </a:stretch>
        </p:blipFill>
        <p:spPr>
          <a:xfrm>
            <a:off x="101600" y="168275"/>
            <a:ext cx="8940800" cy="4725988"/>
          </a:xfrm>
        </p:spPr>
      </p:pic>
      <p:sp>
        <p:nvSpPr>
          <p:cNvPr id="35843" name="สี่เหลี่ยมผืนผ้า 14">
            <a:extLst>
              <a:ext uri="{FF2B5EF4-FFF2-40B4-BE49-F238E27FC236}">
                <a16:creationId xmlns:a16="http://schemas.microsoft.com/office/drawing/2014/main" id="{34916FF3-04DF-4275-9050-3AA13FD2B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4544789"/>
            <a:ext cx="1762125" cy="4032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 dirty="0">
                <a:latin typeface="2005_iannnnnUBC" pitchFamily="2" charset="0"/>
                <a:cs typeface="2005_iannnnnUBC" pitchFamily="2" charset="0"/>
              </a:rPr>
              <a:t>แบบตรวจร้านค้า</a:t>
            </a:r>
          </a:p>
        </p:txBody>
      </p:sp>
      <p:sp>
        <p:nvSpPr>
          <p:cNvPr id="35844" name="สี่เหลี่ยมผืนผ้า 14">
            <a:extLst>
              <a:ext uri="{FF2B5EF4-FFF2-40B4-BE49-F238E27FC236}">
                <a16:creationId xmlns:a16="http://schemas.microsoft.com/office/drawing/2014/main" id="{3477C0A6-8A05-48BB-9C89-AC008B195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7438" y="4544789"/>
            <a:ext cx="1143000" cy="4032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>
                <a:latin typeface="2005_iannnnnUBC" pitchFamily="2" charset="0"/>
                <a:cs typeface="2005_iannnnnUBC" pitchFamily="2" charset="0"/>
              </a:rPr>
              <a:t>หนังสือส่ง</a:t>
            </a:r>
          </a:p>
        </p:txBody>
      </p:sp>
      <p:sp>
        <p:nvSpPr>
          <p:cNvPr id="35845" name="สี่เหลี่ยมผืนผ้า 14">
            <a:extLst>
              <a:ext uri="{FF2B5EF4-FFF2-40B4-BE49-F238E27FC236}">
                <a16:creationId xmlns:a16="http://schemas.microsoft.com/office/drawing/2014/main" id="{5ACE9F9E-E801-4C55-B72E-A442AF7F2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936" y="4587974"/>
            <a:ext cx="2671762" cy="4032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 dirty="0">
                <a:latin typeface="2005_iannnnnUBC" pitchFamily="2" charset="0"/>
                <a:cs typeface="2005_iannnnnUBC" pitchFamily="2" charset="0"/>
              </a:rPr>
              <a:t>สรุปผลการดำเนินงาน</a:t>
            </a:r>
          </a:p>
        </p:txBody>
      </p:sp>
      <p:sp>
        <p:nvSpPr>
          <p:cNvPr id="35846" name="สี่เหลี่ยมผืนผ้า 14">
            <a:extLst>
              <a:ext uri="{FF2B5EF4-FFF2-40B4-BE49-F238E27FC236}">
                <a16:creationId xmlns:a16="http://schemas.microsoft.com/office/drawing/2014/main" id="{11958914-B761-40C5-B6D3-3C5A23F08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0272" y="4572000"/>
            <a:ext cx="1472009" cy="4032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100" b="1" dirty="0">
                <a:latin typeface="2005_iannnnnUBC" pitchFamily="2" charset="0"/>
                <a:cs typeface="2005_iannnnnUBC" pitchFamily="2" charset="0"/>
              </a:rPr>
              <a:t>เอกสารโครงการ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ชื่อเรื่อง 1">
            <a:extLst>
              <a:ext uri="{FF2B5EF4-FFF2-40B4-BE49-F238E27FC236}">
                <a16:creationId xmlns:a16="http://schemas.microsoft.com/office/drawing/2014/main" id="{F6F78CAE-BF83-4321-97EF-71043A0D130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36867" name="Picture 5">
            <a:extLst>
              <a:ext uri="{FF2B5EF4-FFF2-40B4-BE49-F238E27FC236}">
                <a16:creationId xmlns:a16="http://schemas.microsoft.com/office/drawing/2014/main" id="{E69FC237-6D80-462E-B8AD-43587BB8EC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14313"/>
            <a:ext cx="9144000" cy="2886075"/>
          </a:xfrm>
          <a:noFill/>
        </p:spPr>
      </p:pic>
      <p:sp>
        <p:nvSpPr>
          <p:cNvPr id="36868" name="สี่เหลี่ยมผืนผ้า 14">
            <a:extLst>
              <a:ext uri="{FF2B5EF4-FFF2-40B4-BE49-F238E27FC236}">
                <a16:creationId xmlns:a16="http://schemas.microsoft.com/office/drawing/2014/main" id="{CE032D1C-9805-460F-AC30-F2257B0A2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624" y="928182"/>
            <a:ext cx="5173663" cy="57200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200" b="1" dirty="0">
                <a:latin typeface="2005_iannnnnUBC" pitchFamily="2" charset="0"/>
                <a:cs typeface="2005_iannnnnUBC" pitchFamily="2" charset="0"/>
              </a:rPr>
              <a:t>       แบบสุ่มตรวจร้านค้า  </a:t>
            </a:r>
          </a:p>
        </p:txBody>
      </p:sp>
      <p:sp>
        <p:nvSpPr>
          <p:cNvPr id="36869" name="สี่เหลี่ยมผืนผ้า 7">
            <a:extLst>
              <a:ext uri="{FF2B5EF4-FFF2-40B4-BE49-F238E27FC236}">
                <a16:creationId xmlns:a16="http://schemas.microsoft.com/office/drawing/2014/main" id="{743DFECD-E5A2-4CF0-9859-78318232F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624" y="1500188"/>
            <a:ext cx="5173663" cy="5715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400" dirty="0">
                <a:solidFill>
                  <a:srgbClr val="C00000"/>
                </a:solidFill>
                <a:latin typeface="2005_iannnnnUBC" pitchFamily="2" charset="0"/>
                <a:cs typeface="2005_iannnnnUBC" pitchFamily="2" charset="0"/>
              </a:rPr>
              <a:t> </a:t>
            </a:r>
            <a:r>
              <a:rPr lang="th-TH" altLang="th-TH" sz="3200" b="1" dirty="0">
                <a:solidFill>
                  <a:srgbClr val="C00000"/>
                </a:solidFill>
                <a:latin typeface="2005_iannnnnUBC" pitchFamily="2" charset="0"/>
                <a:cs typeface="2005_iannnnnUBC" pitchFamily="2" charset="0"/>
              </a:rPr>
              <a:t>***ไม่ได้ไปเพื่อไปปรับ/จับ แต่ไปเพื่อพัฒนา***</a:t>
            </a:r>
            <a:endParaRPr lang="th-TH" altLang="th-TH" sz="2400" b="1" dirty="0">
              <a:solidFill>
                <a:srgbClr val="C00000"/>
              </a:solidFill>
              <a:latin typeface="2005_iannnnnUBC" pitchFamily="2" charset="0"/>
              <a:cs typeface="2005_iannnnnUBC" pitchFamily="2" charset="0"/>
            </a:endParaRPr>
          </a:p>
        </p:txBody>
      </p:sp>
      <p:graphicFrame>
        <p:nvGraphicFramePr>
          <p:cNvPr id="12" name="ตาราง 11">
            <a:extLst>
              <a:ext uri="{FF2B5EF4-FFF2-40B4-BE49-F238E27FC236}">
                <a16:creationId xmlns:a16="http://schemas.microsoft.com/office/drawing/2014/main" id="{B25824A6-FA7F-42B6-A839-D2FDE6F98C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661060"/>
              </p:ext>
            </p:extLst>
          </p:nvPr>
        </p:nvGraphicFramePr>
        <p:xfrm>
          <a:off x="204788" y="2036763"/>
          <a:ext cx="6383337" cy="3067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8977">
                <a:tc>
                  <a:txBody>
                    <a:bodyPr/>
                    <a:lstStyle/>
                    <a:p>
                      <a:pPr algn="ctr"/>
                      <a:r>
                        <a:rPr lang="th-TH" sz="32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บทบาทของเจ้าหน้าที่ รพ.สต. </a:t>
                      </a:r>
                      <a:endParaRPr lang="th-TH" sz="4400" b="1" kern="1200" baseline="0" dirty="0">
                        <a:solidFill>
                          <a:schemeClr val="tx1"/>
                        </a:solidFill>
                        <a:latin typeface="2005_iannnnnUBC" pitchFamily="2" charset="0"/>
                        <a:ea typeface="+mn-ea"/>
                        <a:cs typeface="2005_iannnnnUBC" pitchFamily="2" charset="0"/>
                      </a:endParaRPr>
                    </a:p>
                  </a:txBody>
                  <a:tcPr marL="86006" marR="86006" marT="18771" marB="18771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บทบาทของเภสัชกร</a:t>
                      </a:r>
                    </a:p>
                    <a:p>
                      <a:pPr algn="ctr"/>
                      <a:r>
                        <a:rPr lang="th-TH" sz="32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รพ.แม่ข่าย </a:t>
                      </a:r>
                    </a:p>
                  </a:txBody>
                  <a:tcPr marL="86006" marR="86006" marT="18771" marB="18771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28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1</a:t>
                      </a:r>
                      <a:r>
                        <a:rPr lang="en-US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. </a:t>
                      </a:r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ให้ความรู้ผู้ประกอบการร้านค้า ร้านชา </a:t>
                      </a:r>
                    </a:p>
                    <a:p>
                      <a:pPr marL="457200" indent="-457200">
                        <a:buNone/>
                      </a:pPr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ให้มีความรู้เกี่ยวกับฉลากอาหาร และรายการยา</a:t>
                      </a:r>
                    </a:p>
                    <a:p>
                      <a:pPr marL="457200" indent="-457200">
                        <a:buNone/>
                      </a:pPr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อาหาร เครื่องสำอางที่ห้ามขายในร้านค้า ร้านชำ </a:t>
                      </a:r>
                    </a:p>
                    <a:p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2. ให้ความรู้กับผู้ป่วยโรคเรื้อรังเกี่ยวกับ</a:t>
                      </a:r>
                    </a:p>
                    <a:p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ยากลุ่มเสี่ยงและผลิตภัณฑ์สุขภาพผิดกฎหมาย </a:t>
                      </a:r>
                    </a:p>
                  </a:txBody>
                  <a:tcPr marL="86006" marR="86006" marT="18771" marB="18771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ให้ความรู้กับผู้ป่วยโรคเรื้อรังเกี่ยวกับยากลุ่มเสี่ยงและผลิตภัณฑ์สุขภาพ</a:t>
                      </a:r>
                    </a:p>
                    <a:p>
                      <a:r>
                        <a:rPr lang="th-TH" sz="24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ผิดกฎหมาย </a:t>
                      </a:r>
                      <a:r>
                        <a:rPr lang="th-TH" sz="2400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	</a:t>
                      </a:r>
                    </a:p>
                    <a:p>
                      <a:endParaRPr lang="th-TH" sz="2400" dirty="0"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6" marR="86006" marT="18771" marB="18771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8F5070E-A337-4967-9CBD-FABC948D6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3975"/>
            <a:ext cx="8231188" cy="428625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1800" b="1">
                <a:solidFill>
                  <a:srgbClr val="FFFFFF"/>
                </a:solidFill>
                <a:latin typeface="Roboto Condensed" charset="0"/>
                <a:ea typeface="Cordia New" pitchFamily="34" charset="-34"/>
                <a:cs typeface="Cordia New" pitchFamily="34" charset="-34"/>
                <a:sym typeface="Roboto Condensed" charset="0"/>
              </a:rPr>
              <a:t>หลักฐาน </a:t>
            </a:r>
          </a:p>
        </p:txBody>
      </p:sp>
      <p:sp>
        <p:nvSpPr>
          <p:cNvPr id="37891" name="ตัวยึดเนื้อหา 2">
            <a:extLst>
              <a:ext uri="{FF2B5EF4-FFF2-40B4-BE49-F238E27FC236}">
                <a16:creationId xmlns:a16="http://schemas.microsoft.com/office/drawing/2014/main" id="{20A43466-0F76-4A2F-B089-5ECAA3D4D44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1500" y="214313"/>
            <a:ext cx="8229600" cy="428625"/>
          </a:xfrm>
          <a:solidFill>
            <a:srgbClr val="FF9933"/>
          </a:solidFill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44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แบบบันทึกการตรวจ  คบส. 1 และ คบส. 2</a:t>
            </a:r>
          </a:p>
        </p:txBody>
      </p:sp>
      <p:pic>
        <p:nvPicPr>
          <p:cNvPr id="37892" name="Picture 3">
            <a:extLst>
              <a:ext uri="{FF2B5EF4-FFF2-40B4-BE49-F238E27FC236}">
                <a16:creationId xmlns:a16="http://schemas.microsoft.com/office/drawing/2014/main" id="{0360A6E0-3046-4ACA-9383-9AB085B49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803275"/>
            <a:ext cx="4165600" cy="4125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4">
            <a:extLst>
              <a:ext uri="{FF2B5EF4-FFF2-40B4-BE49-F238E27FC236}">
                <a16:creationId xmlns:a16="http://schemas.microsoft.com/office/drawing/2014/main" id="{F20B7DB2-25BE-46A0-9483-7D1E1EF35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803275"/>
            <a:ext cx="4367213" cy="4125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4" name="สี่เหลี่ยมผืนผ้า 6">
            <a:extLst>
              <a:ext uri="{FF2B5EF4-FFF2-40B4-BE49-F238E27FC236}">
                <a16:creationId xmlns:a16="http://schemas.microsoft.com/office/drawing/2014/main" id="{0C8AEAAE-338B-46AB-B8EE-1562A515E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4429125"/>
            <a:ext cx="1143000" cy="449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400" b="1">
                <a:latin typeface="2005_iannnnnUBC" pitchFamily="2" charset="0"/>
                <a:cs typeface="2005_iannnnnUBC" pitchFamily="2" charset="0"/>
              </a:rPr>
              <a:t>คบส. 1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  <p:sp>
        <p:nvSpPr>
          <p:cNvPr id="37895" name="สี่เหลี่ยมผืนผ้า 7">
            <a:extLst>
              <a:ext uri="{FF2B5EF4-FFF2-40B4-BE49-F238E27FC236}">
                <a16:creationId xmlns:a16="http://schemas.microsoft.com/office/drawing/2014/main" id="{D8432571-7FDB-44E6-9AFF-5AD9D2BA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8" y="4429125"/>
            <a:ext cx="931862" cy="449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2400" b="1">
                <a:latin typeface="2005_iannnnnUBC" pitchFamily="2" charset="0"/>
                <a:cs typeface="2005_iannnnnUBC" pitchFamily="2" charset="0"/>
              </a:rPr>
              <a:t>คบส. 2</a:t>
            </a:r>
            <a:endParaRPr lang="th-TH" altLang="th-TH" sz="2400">
              <a:latin typeface="2005_iannnnnUBC" pitchFamily="2" charset="0"/>
              <a:cs typeface="2005_iannnnnUBC" pitchFamily="2" charset="0"/>
            </a:endParaRPr>
          </a:p>
        </p:txBody>
      </p:sp>
      <p:pic>
        <p:nvPicPr>
          <p:cNvPr id="8" name="กราฟิก 7" descr="ลูกฟุตบอล">
            <a:hlinkClick r:id="rId4" action="ppaction://hlinkfile"/>
            <a:extLst>
              <a:ext uri="{FF2B5EF4-FFF2-40B4-BE49-F238E27FC236}">
                <a16:creationId xmlns:a16="http://schemas.microsoft.com/office/drawing/2014/main" id="{C49D0AEF-53F8-4945-9441-99FF6624C0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36096" y="408391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A8831CD-1826-473B-8F12-F4392A4F4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37</a:t>
            </a:fld>
            <a:endParaRPr lang="th-TH" altLang="th-TH"/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4F6A7FF6-BC78-4CF2-B985-9F1F3F1D0E93}"/>
              </a:ext>
            </a:extLst>
          </p:cNvPr>
          <p:cNvSpPr txBox="1"/>
          <p:nvPr/>
        </p:nvSpPr>
        <p:spPr>
          <a:xfrm>
            <a:off x="323528" y="123478"/>
            <a:ext cx="4176464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h-TH" altLang="th-TH" sz="2000" b="1" u="sng" dirty="0">
                <a:solidFill>
                  <a:srgbClr val="0070C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แบบบันทึกการสุ่มตรวจ จากทีมนิเทศ และ สำนักตรวจราชการ</a:t>
            </a:r>
            <a:endParaRPr lang="th-TH" sz="2000" dirty="0"/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61985307-56F4-4C83-AFD7-24A0D130C278}"/>
              </a:ext>
            </a:extLst>
          </p:cNvPr>
          <p:cNvSpPr/>
          <p:nvPr/>
        </p:nvSpPr>
        <p:spPr>
          <a:xfrm>
            <a:off x="4644008" y="51470"/>
            <a:ext cx="4270721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th-TH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กฎหมาย (ยาลดความอ้วน, คสอ.อันตราย) </a:t>
            </a:r>
            <a:endParaRPr lang="th-TH" sz="3200" dirty="0"/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940DDD33-FD7E-4728-BDE9-0C6B173B2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4" t="20601" r="34667" b="6601"/>
          <a:stretch/>
        </p:blipFill>
        <p:spPr>
          <a:xfrm>
            <a:off x="251520" y="699542"/>
            <a:ext cx="8424936" cy="4443958"/>
          </a:xfrm>
          <a:prstGeom prst="rect">
            <a:avLst/>
          </a:prstGeom>
        </p:spPr>
      </p:pic>
      <p:pic>
        <p:nvPicPr>
          <p:cNvPr id="7" name="กราฟิก 6" descr="วงกลมที่มีลูกศรขวา">
            <a:hlinkClick r:id="rId3" action="ppaction://hlinkfile"/>
            <a:extLst>
              <a:ext uri="{FF2B5EF4-FFF2-40B4-BE49-F238E27FC236}">
                <a16:creationId xmlns:a16="http://schemas.microsoft.com/office/drawing/2014/main" id="{90AF95CB-CCD6-4AA1-B6A0-9666A5009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8413" y="192367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389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ชื่อเรื่อง 1">
            <a:extLst>
              <a:ext uri="{FF2B5EF4-FFF2-40B4-BE49-F238E27FC236}">
                <a16:creationId xmlns:a16="http://schemas.microsoft.com/office/drawing/2014/main" id="{82D47A5E-1690-4D98-A869-02CAC331E24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39939" name="Picture 2">
            <a:extLst>
              <a:ext uri="{FF2B5EF4-FFF2-40B4-BE49-F238E27FC236}">
                <a16:creationId xmlns:a16="http://schemas.microsoft.com/office/drawing/2014/main" id="{BC74D87C-FD25-4872-B90D-1503261453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2527300"/>
            <a:ext cx="6348413" cy="2616200"/>
          </a:xfrm>
          <a:noFill/>
        </p:spPr>
      </p:pic>
      <p:pic>
        <p:nvPicPr>
          <p:cNvPr id="39940" name="รูปภาพ 6" descr="ติดดาว วังสีสูบ_๑๙๐๘๐๖_0032.jpg">
            <a:extLst>
              <a:ext uri="{FF2B5EF4-FFF2-40B4-BE49-F238E27FC236}">
                <a16:creationId xmlns:a16="http://schemas.microsoft.com/office/drawing/2014/main" id="{063E1171-F2D0-4125-9D61-E1E6053745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4313"/>
            <a:ext cx="5144988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ชื่อเรื่อง 1">
            <a:extLst>
              <a:ext uri="{FF2B5EF4-FFF2-40B4-BE49-F238E27FC236}">
                <a16:creationId xmlns:a16="http://schemas.microsoft.com/office/drawing/2014/main" id="{6FF8A2A5-9465-4A4A-A931-D794BA3D6E8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1987" name="ตัวยึดเนื้อหา 3" descr="ติดดาว วังสีสูบ_๑๙๐๘๐๖_0029.jpg">
            <a:extLst>
              <a:ext uri="{FF2B5EF4-FFF2-40B4-BE49-F238E27FC236}">
                <a16:creationId xmlns:a16="http://schemas.microsoft.com/office/drawing/2014/main" id="{B83C43D5-4533-45EC-B37A-FE66D97ED7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48628"/>
            <a:ext cx="9144000" cy="4646243"/>
          </a:xfrm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7D8F4BE7-B61F-4112-A946-981C09C6F27D}"/>
              </a:ext>
            </a:extLst>
          </p:cNvPr>
          <p:cNvSpPr/>
          <p:nvPr/>
        </p:nvSpPr>
        <p:spPr>
          <a:xfrm>
            <a:off x="2843808" y="936337"/>
            <a:ext cx="1465466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ดูจาก ฉลาก </a:t>
            </a:r>
            <a:endParaRPr lang="th-TH" sz="3200" dirty="0">
              <a:solidFill>
                <a:srgbClr val="FF0000"/>
              </a:solidFill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15C691B9-92BF-43EF-BA10-4258AAAB88EC}"/>
              </a:ext>
            </a:extLst>
          </p:cNvPr>
          <p:cNvSpPr/>
          <p:nvPr/>
        </p:nvSpPr>
        <p:spPr>
          <a:xfrm>
            <a:off x="829586" y="422024"/>
            <a:ext cx="350803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ส่งเสริมความรู้ อย.แอปลิ</a:t>
            </a:r>
            <a:r>
              <a:rPr lang="th-TH" altLang="th-TH" sz="2800" b="1" dirty="0" err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เคชั่น</a:t>
            </a:r>
            <a:r>
              <a:rPr lang="th-TH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 ตรวจเลข</a:t>
            </a:r>
            <a:endParaRPr lang="th-TH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สี่เหลี่ยมผืนผ้า 1">
            <a:extLst>
              <a:ext uri="{FF2B5EF4-FFF2-40B4-BE49-F238E27FC236}">
                <a16:creationId xmlns:a16="http://schemas.microsoft.com/office/drawing/2014/main" id="{CAB3A41D-BA01-4E82-A154-D96B3CB99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560" y="1140589"/>
            <a:ext cx="747031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6000" b="1" dirty="0" err="1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ผฃฃล</a:t>
            </a:r>
            <a:r>
              <a:rPr lang="th-TH" altLang="th-TH" sz="6000" b="1" dirty="0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การประเมิน</a:t>
            </a:r>
          </a:p>
          <a:p>
            <a:pPr algn="ctr" eaLnBrk="1" hangingPunct="1">
              <a:buFontTx/>
              <a:buNone/>
            </a:pPr>
            <a:r>
              <a:rPr lang="th-TH" altLang="th-TH" sz="6000" b="1" dirty="0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และการคืนข้อมูลประเมิน รพสต.ติดดาว </a:t>
            </a:r>
          </a:p>
          <a:p>
            <a:pPr algn="ctr" eaLnBrk="1" hangingPunct="1">
              <a:buFontTx/>
              <a:buNone/>
            </a:pPr>
            <a:r>
              <a:rPr lang="th-TH" altLang="th-TH" sz="6000" b="1" dirty="0">
                <a:solidFill>
                  <a:srgbClr val="404040"/>
                </a:solidFill>
                <a:latin typeface="2005_iannnnnUBC" pitchFamily="2" charset="0"/>
                <a:cs typeface="2005_iannnnnUBC" pitchFamily="2" charset="0"/>
              </a:rPr>
              <a:t>ปี 2562 </a:t>
            </a:r>
          </a:p>
        </p:txBody>
      </p:sp>
      <p:pic>
        <p:nvPicPr>
          <p:cNvPr id="8195" name="Picture 2" descr="ผลการค้นหารูปภาพสำหรับ รพสตติดดาว logo">
            <a:extLst>
              <a:ext uri="{FF2B5EF4-FFF2-40B4-BE49-F238E27FC236}">
                <a16:creationId xmlns:a16="http://schemas.microsoft.com/office/drawing/2014/main" id="{BD7072C9-B570-48AE-885E-29D61472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5" y="164555"/>
            <a:ext cx="1621384" cy="1621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ชื่อเรื่อง 1">
            <a:extLst>
              <a:ext uri="{FF2B5EF4-FFF2-40B4-BE49-F238E27FC236}">
                <a16:creationId xmlns:a16="http://schemas.microsoft.com/office/drawing/2014/main" id="{ED3271F5-6852-4437-9F9F-D8FB112E9D9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3011" name="ตัวยึดเนื้อหา 3" descr="16525_458147041015541_6498440911618738178_n.jpg">
            <a:extLst>
              <a:ext uri="{FF2B5EF4-FFF2-40B4-BE49-F238E27FC236}">
                <a16:creationId xmlns:a16="http://schemas.microsoft.com/office/drawing/2014/main" id="{3A02BB0F-F9C5-4771-83DE-585ADEC4AD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3863" y="106363"/>
            <a:ext cx="3275012" cy="2411412"/>
          </a:xfrm>
        </p:spPr>
      </p:pic>
      <p:pic>
        <p:nvPicPr>
          <p:cNvPr id="43012" name="รูปภาพ 4" descr="Q10104832-0.jpg">
            <a:extLst>
              <a:ext uri="{FF2B5EF4-FFF2-40B4-BE49-F238E27FC236}">
                <a16:creationId xmlns:a16="http://schemas.microsoft.com/office/drawing/2014/main" id="{0DF8F38A-8DC5-4E60-8B38-D24139370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225" y="53975"/>
            <a:ext cx="497205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รูปภาพ 5" descr="ยาสามัญประจำบ้าน-1024x768.jpg">
            <a:extLst>
              <a:ext uri="{FF2B5EF4-FFF2-40B4-BE49-F238E27FC236}">
                <a16:creationId xmlns:a16="http://schemas.microsoft.com/office/drawing/2014/main" id="{7901B199-FCF7-4856-AD7D-7ED805557D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79699"/>
            <a:ext cx="4903788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771D9E71-E94C-48D1-B1A9-7581D4546209}"/>
              </a:ext>
            </a:extLst>
          </p:cNvPr>
          <p:cNvSpPr txBox="1"/>
          <p:nvPr/>
        </p:nvSpPr>
        <p:spPr>
          <a:xfrm>
            <a:off x="443082" y="3003798"/>
            <a:ext cx="27045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b="1" dirty="0">
                <a:latin typeface="2005_iannnnnUBC" panose="020B0604020202020204" charset="0"/>
                <a:cs typeface="2005_iannnnnUBC" panose="020B0604020202020204" charset="0"/>
              </a:rPr>
              <a:t>แยกประเภทยาได้ </a:t>
            </a:r>
          </a:p>
          <a:p>
            <a:endParaRPr lang="th-TH" sz="2400" dirty="0">
              <a:latin typeface="2005_iannnnnUBC" panose="020B0604020202020204" charset="0"/>
              <a:cs typeface="2005_iannnnnUBC" panose="020B060402020202020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ชื่อเรื่อง 1">
            <a:extLst>
              <a:ext uri="{FF2B5EF4-FFF2-40B4-BE49-F238E27FC236}">
                <a16:creationId xmlns:a16="http://schemas.microsoft.com/office/drawing/2014/main" id="{7E056543-DC65-45BC-92AC-1BFB3F43962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sp>
        <p:nvSpPr>
          <p:cNvPr id="40963" name="ตัวยึดเนื้อหา 2">
            <a:extLst>
              <a:ext uri="{FF2B5EF4-FFF2-40B4-BE49-F238E27FC236}">
                <a16:creationId xmlns:a16="http://schemas.microsoft.com/office/drawing/2014/main" id="{45D8518F-4040-4DB8-8F9F-C761BD62FD9E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2400">
              <a:solidFill>
                <a:srgbClr val="263248"/>
              </a:solidFill>
              <a:latin typeface="Roboto Condensed Light" charset="0"/>
              <a:cs typeface="Arial" panose="020B0604020202020204" pitchFamily="34" charset="0"/>
              <a:sym typeface="Roboto Condensed Light" charset="0"/>
            </a:endParaRPr>
          </a:p>
        </p:txBody>
      </p:sp>
      <p:pic>
        <p:nvPicPr>
          <p:cNvPr id="40964" name="Picture 2" descr="D:\งานคบส.เสมอเทพ\งานคบส ปี2562\Event\รับประเมิน รพสต ติดดาว วังสีสูบ\ติดดาว วังสีสูบ_๑๙๐๘๐๖_0035.jpg">
            <a:extLst>
              <a:ext uri="{FF2B5EF4-FFF2-40B4-BE49-F238E27FC236}">
                <a16:creationId xmlns:a16="http://schemas.microsoft.com/office/drawing/2014/main" id="{96E90FF5-3867-448F-A03E-856E3B09E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" y="0"/>
            <a:ext cx="9140706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3" descr="D:\งานคบส.เสมอเทพ\งานคบส ปี2562\Event\รับประเมิน รพสต ติดดาว วังสีสูบ\ติดดาว วังสีสูบ_๑๙๐๘๐๖_0033.jpg">
            <a:extLst>
              <a:ext uri="{FF2B5EF4-FFF2-40B4-BE49-F238E27FC236}">
                <a16:creationId xmlns:a16="http://schemas.microsoft.com/office/drawing/2014/main" id="{2F952979-D543-4F8D-97C4-9BD70EB5C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788" y="6751638"/>
            <a:ext cx="67881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809DD30C-CB4B-4D23-89CA-F0F7EDFE63E6}"/>
              </a:ext>
            </a:extLst>
          </p:cNvPr>
          <p:cNvSpPr/>
          <p:nvPr/>
        </p:nvSpPr>
        <p:spPr>
          <a:xfrm>
            <a:off x="3563888" y="374650"/>
            <a:ext cx="3600400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h-TH" altLang="th-TH" sz="60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(</a:t>
            </a:r>
            <a:r>
              <a:rPr lang="en-US" altLang="th-TH" sz="60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Show &amp; TELL</a:t>
            </a:r>
            <a:r>
              <a:rPr lang="th-TH" altLang="th-TH" sz="60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)</a:t>
            </a:r>
            <a:endParaRPr lang="th-TH" sz="6000" dirty="0"/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80FC02D-1D69-4E9E-8F01-45C120E86314}"/>
              </a:ext>
            </a:extLst>
          </p:cNvPr>
          <p:cNvSpPr txBox="1"/>
          <p:nvPr/>
        </p:nvSpPr>
        <p:spPr>
          <a:xfrm>
            <a:off x="272492" y="4428221"/>
            <a:ext cx="8599016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latin typeface="2005_iannnnnUBC" panose="020B0604020202020204" charset="0"/>
                <a:cs typeface="2005_iannnnnUBC" panose="020B0604020202020204" charset="0"/>
              </a:rPr>
              <a:t>สอบถาม การใช้ยา</a:t>
            </a:r>
            <a:r>
              <a:rPr lang="th-TH" sz="3600" b="1" dirty="0" err="1">
                <a:latin typeface="2005_iannnnnUBC" panose="020B0604020202020204" charset="0"/>
                <a:cs typeface="2005_iannnnnUBC" panose="020B0604020202020204" charset="0"/>
              </a:rPr>
              <a:t>อื่นๆ</a:t>
            </a:r>
            <a:r>
              <a:rPr lang="th-TH" sz="3600" b="1" dirty="0">
                <a:latin typeface="2005_iannnnnUBC" panose="020B0604020202020204" charset="0"/>
                <a:cs typeface="2005_iannnnnUBC" panose="020B0604020202020204" charset="0"/>
              </a:rPr>
              <a:t> ประเด็น ช้อปปิ้งยา ใช้ยา</a:t>
            </a:r>
            <a:r>
              <a:rPr lang="th-TH" sz="3600" b="1" dirty="0" err="1">
                <a:latin typeface="2005_iannnnnUBC" panose="020B0604020202020204" charset="0"/>
                <a:cs typeface="2005_iannnnnUBC" panose="020B0604020202020204" charset="0"/>
              </a:rPr>
              <a:t>อื่นๆ</a:t>
            </a:r>
            <a:r>
              <a:rPr lang="th-TH" sz="3600" b="1" dirty="0">
                <a:latin typeface="2005_iannnnnUBC" panose="020B0604020202020204" charset="0"/>
                <a:cs typeface="2005_iannnnnUBC" panose="020B0604020202020204" charset="0"/>
              </a:rPr>
              <a:t> ซื้อยากินเอง  เจอรถเร่ ??? 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ชื่อเรื่อง 1">
            <a:extLst>
              <a:ext uri="{FF2B5EF4-FFF2-40B4-BE49-F238E27FC236}">
                <a16:creationId xmlns:a16="http://schemas.microsoft.com/office/drawing/2014/main" id="{C7E157B9-2C2F-4FBC-A3D7-A0626E191D4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4035" name="Picture 2">
            <a:extLst>
              <a:ext uri="{FF2B5EF4-FFF2-40B4-BE49-F238E27FC236}">
                <a16:creationId xmlns:a16="http://schemas.microsoft.com/office/drawing/2014/main" id="{6FCBFD3E-96D3-44EA-95FA-F02B18298F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463" y="106363"/>
            <a:ext cx="8667750" cy="3482975"/>
          </a:xfrm>
          <a:noFill/>
        </p:spPr>
      </p:pic>
      <p:sp>
        <p:nvSpPr>
          <p:cNvPr id="44036" name="TextBox 5">
            <a:extLst>
              <a:ext uri="{FF2B5EF4-FFF2-40B4-BE49-F238E27FC236}">
                <a16:creationId xmlns:a16="http://schemas.microsoft.com/office/drawing/2014/main" id="{8421E382-14EF-43A8-9ACB-FE47DC227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8" y="3786188"/>
            <a:ext cx="8429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600" b="1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เครื่องสำอางตามประกาศ ห้ามจำหน่าย ห้ามผลิต</a:t>
            </a:r>
          </a:p>
          <a:p>
            <a:pPr algn="ctr" eaLnBrk="1" hangingPunct="1">
              <a:buFontTx/>
              <a:buNone/>
            </a:pPr>
            <a:r>
              <a:rPr lang="th-TH" altLang="th-TH" sz="3600">
                <a:latin typeface="2005_iannnnnUBC" pitchFamily="2" charset="0"/>
                <a:cs typeface="2005_iannnnnUBC" pitchFamily="2" charset="0"/>
              </a:rPr>
              <a:t>ยาอันตราย ในร้านชำวิธีสังเกตผลิตภัณฑ์ ต่าง ๆวัตถุอันตาย วัสดุการแพทย์ 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ชื่อเรื่อง 1">
            <a:extLst>
              <a:ext uri="{FF2B5EF4-FFF2-40B4-BE49-F238E27FC236}">
                <a16:creationId xmlns:a16="http://schemas.microsoft.com/office/drawing/2014/main" id="{3F0B2E37-B4E3-4D97-AE18-8F020190ADF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5059" name="ตัวยึดเนื้อหา 3" descr="2032019_๑๙๐๓๒๕_0006.jpg">
            <a:extLst>
              <a:ext uri="{FF2B5EF4-FFF2-40B4-BE49-F238E27FC236}">
                <a16:creationId xmlns:a16="http://schemas.microsoft.com/office/drawing/2014/main" id="{689FB489-0B65-4EDF-AA35-0FC894BE8D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959100" cy="5143500"/>
          </a:xfrm>
        </p:spPr>
      </p:pic>
      <p:pic>
        <p:nvPicPr>
          <p:cNvPr id="45060" name="รูปภาพ 4" descr="2032019_๑๙๐๓๒๕_0007.jpg">
            <a:extLst>
              <a:ext uri="{FF2B5EF4-FFF2-40B4-BE49-F238E27FC236}">
                <a16:creationId xmlns:a16="http://schemas.microsoft.com/office/drawing/2014/main" id="{321F7D96-3C4D-4EE0-B89B-A444F8E35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425" y="0"/>
            <a:ext cx="31575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รูปภาพ 5" descr="2032019_๑๙๐๓๒๕_0008.jpg">
            <a:extLst>
              <a:ext uri="{FF2B5EF4-FFF2-40B4-BE49-F238E27FC236}">
                <a16:creationId xmlns:a16="http://schemas.microsoft.com/office/drawing/2014/main" id="{115FFA28-24AE-4E03-936A-7678413ED9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0"/>
            <a:ext cx="309403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ชื่อเรื่อง 1">
            <a:extLst>
              <a:ext uri="{FF2B5EF4-FFF2-40B4-BE49-F238E27FC236}">
                <a16:creationId xmlns:a16="http://schemas.microsoft.com/office/drawing/2014/main" id="{C353CE57-528B-424F-ADEC-C5B59B2A6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382588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altLang="th-TH" sz="1800" b="1">
                <a:solidFill>
                  <a:srgbClr val="FFFFFF"/>
                </a:solidFill>
                <a:latin typeface="Roboto Condensed" charset="0"/>
                <a:ea typeface="Cordia New" pitchFamily="34" charset="-34"/>
                <a:cs typeface="Cordia New" pitchFamily="34" charset="-34"/>
                <a:sym typeface="Roboto Condensed" charset="0"/>
              </a:rPr>
              <a:t>ยกตัวอย่าง</a:t>
            </a:r>
          </a:p>
        </p:txBody>
      </p:sp>
      <p:sp>
        <p:nvSpPr>
          <p:cNvPr id="46083" name="ตัวยึดเนื้อหา 2">
            <a:extLst>
              <a:ext uri="{FF2B5EF4-FFF2-40B4-BE49-F238E27FC236}">
                <a16:creationId xmlns:a16="http://schemas.microsoft.com/office/drawing/2014/main" id="{823EE48D-EAC8-478D-9D4E-F7EE79036DA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71463" y="588963"/>
            <a:ext cx="8601075" cy="234282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4800" b="1" dirty="0">
                <a:solidFill>
                  <a:srgbClr val="263248"/>
                </a:solidFill>
                <a:latin typeface="2005_iannnnnUBC" panose="020B0604020202020204" charset="0"/>
                <a:cs typeface="2005_iannnnnUBC" panose="020B0604020202020204" charset="0"/>
                <a:sym typeface="Roboto Condensed Light" charset="0"/>
              </a:rPr>
              <a:t> เน้นให้ข้อมูล ผลิตภัณฑ์ที่ขายได้ เสนอทางเลือก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4800" b="1" dirty="0">
                <a:solidFill>
                  <a:srgbClr val="263248"/>
                </a:solidFill>
                <a:latin typeface="2005_iannnnnUBC" panose="020B0604020202020204" charset="0"/>
                <a:cs typeface="2005_iannnnnUBC" panose="020B0604020202020204" charset="0"/>
                <a:sym typeface="Roboto Condensed Light" charset="0"/>
              </a:rPr>
              <a:t> กรอบบัญชียาสามัญประจำบ้าน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ชื่อเรื่อง 1">
            <a:extLst>
              <a:ext uri="{FF2B5EF4-FFF2-40B4-BE49-F238E27FC236}">
                <a16:creationId xmlns:a16="http://schemas.microsoft.com/office/drawing/2014/main" id="{BF718E9C-E0A4-408D-9B6C-C6E95F3E8A7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7107" name="ตัวยึดเนื้อหา 3" descr="FDAproduct1.jpg">
            <a:extLst>
              <a:ext uri="{FF2B5EF4-FFF2-40B4-BE49-F238E27FC236}">
                <a16:creationId xmlns:a16="http://schemas.microsoft.com/office/drawing/2014/main" id="{33D46B6E-C31A-4DE0-9091-3B39274D5C7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1575" y="1089025"/>
            <a:ext cx="3752850" cy="3394075"/>
          </a:xfrm>
        </p:spPr>
      </p:pic>
      <p:pic>
        <p:nvPicPr>
          <p:cNvPr id="47108" name="รูปภาพ 4" descr="FDAproduct2.jpg">
            <a:extLst>
              <a:ext uri="{FF2B5EF4-FFF2-40B4-BE49-F238E27FC236}">
                <a16:creationId xmlns:a16="http://schemas.microsoft.com/office/drawing/2014/main" id="{DA4134A8-D4F4-4611-A8B8-7C69F8033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06363"/>
            <a:ext cx="8939212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B375A73F-938B-4DCF-AA16-6743A83AF933}"/>
              </a:ext>
            </a:extLst>
          </p:cNvPr>
          <p:cNvSpPr txBox="1"/>
          <p:nvPr/>
        </p:nvSpPr>
        <p:spPr>
          <a:xfrm>
            <a:off x="467544" y="625293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>
                <a:solidFill>
                  <a:srgbClr val="FF0000"/>
                </a:solidFill>
                <a:latin typeface="2005_iannnnnUBC" panose="020B0604020202020204" charset="0"/>
                <a:cs typeface="2005_iannnnnUBC" panose="020B0604020202020204" charset="0"/>
              </a:rPr>
              <a:t>องค์ความรู้ด้านฉลากเบื้องต้น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ชื่อเรื่อง 1">
            <a:extLst>
              <a:ext uri="{FF2B5EF4-FFF2-40B4-BE49-F238E27FC236}">
                <a16:creationId xmlns:a16="http://schemas.microsoft.com/office/drawing/2014/main" id="{79814B16-22BB-4EDC-BCCF-7E4EE32AA6F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pic>
        <p:nvPicPr>
          <p:cNvPr id="48131" name="ตัวยึดเนื้อหา 3" descr="FDAproduct1.jpg">
            <a:extLst>
              <a:ext uri="{FF2B5EF4-FFF2-40B4-BE49-F238E27FC236}">
                <a16:creationId xmlns:a16="http://schemas.microsoft.com/office/drawing/2014/main" id="{4868E25D-8030-4057-AEB8-BCE9CB477F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462" y="142081"/>
            <a:ext cx="8601075" cy="4859337"/>
          </a:xfr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04DECEA6-6333-4049-8AB9-8C7E1C49A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761165"/>
            <a:ext cx="2993395" cy="68890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932E3B87-057D-4022-8FC3-141FB59DFC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411510"/>
            <a:ext cx="8784976" cy="3888432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ชื่อเรื่อง 1">
            <a:extLst>
              <a:ext uri="{FF2B5EF4-FFF2-40B4-BE49-F238E27FC236}">
                <a16:creationId xmlns:a16="http://schemas.microsoft.com/office/drawing/2014/main" id="{44331D2B-4820-47D1-BBDF-7884203E4C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075" y="106363"/>
            <a:ext cx="8231188" cy="857250"/>
          </a:xfrm>
          <a:solidFill>
            <a:srgbClr val="FF6600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2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กิจกรรม การประเมิน </a:t>
            </a:r>
          </a:p>
        </p:txBody>
      </p:sp>
      <p:sp>
        <p:nvSpPr>
          <p:cNvPr id="50179" name="ตัวยึดเนื้อหา 2">
            <a:extLst>
              <a:ext uri="{FF2B5EF4-FFF2-40B4-BE49-F238E27FC236}">
                <a16:creationId xmlns:a16="http://schemas.microsoft.com/office/drawing/2014/main" id="{4D5D5816-C255-479E-A434-1A333AA4A68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256556" y="1491630"/>
            <a:ext cx="6664225" cy="324036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Tx/>
              <a:buNone/>
            </a:pPr>
            <a:r>
              <a:rPr lang="th-TH" altLang="th-TH" sz="36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1. มีการจัดอบรมให้แก่กลุ่มเป้าหมาย 4 กลุ่ม ได้แก่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นักเรียน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ผู้ประกอบการ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ผู้ป่วยโรคเรื้อรัง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เครือข่าย คบส. </a:t>
            </a:r>
            <a:r>
              <a:rPr lang="th-TH" altLang="th-TH" sz="2400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	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2400" dirty="0">
              <a:solidFill>
                <a:srgbClr val="263248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325FFD0-9F5C-4AD0-A7AB-468D46C0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160338"/>
            <a:ext cx="8231188" cy="642937"/>
          </a:xfrm>
        </p:spPr>
        <p:txBody>
          <a:bodyPr>
            <a:normAutofit fontScale="90000"/>
          </a:bodyPr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4700" b="1">
                <a:solidFill>
                  <a:srgbClr val="FFFFFF"/>
                </a:solidFill>
                <a:latin typeface="Roboto Condensed" charset="0"/>
                <a:ea typeface="Cordia New" pitchFamily="34" charset="-34"/>
                <a:cs typeface="Cordia New" pitchFamily="34" charset="-34"/>
                <a:sym typeface="Roboto Condensed" charset="0"/>
              </a:rPr>
              <a:t>บทบาทหน้าที่ 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488DFA7D-3E48-4A34-B8F1-2B778715F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63799"/>
              </p:ext>
            </p:extLst>
          </p:nvPr>
        </p:nvGraphicFramePr>
        <p:xfrm>
          <a:off x="107504" y="123478"/>
          <a:ext cx="8928992" cy="4859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3723">
                <a:tc>
                  <a:txBody>
                    <a:bodyPr/>
                    <a:lstStyle/>
                    <a:p>
                      <a:pPr algn="ctr"/>
                      <a:r>
                        <a:rPr lang="th-TH" sz="28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บทบาทของเจ้าหน้าที่ รพ.สต. </a:t>
                      </a:r>
                      <a:endParaRPr lang="th-TH" sz="3500" b="1" kern="1200" baseline="0" dirty="0">
                        <a:solidFill>
                          <a:schemeClr val="tx1"/>
                        </a:solidFill>
                        <a:latin typeface="2005_iannnnnUBC" pitchFamily="2" charset="0"/>
                        <a:ea typeface="+mn-ea"/>
                        <a:cs typeface="2005_iannnnnUBC" pitchFamily="2" charset="0"/>
                      </a:endParaRPr>
                    </a:p>
                  </a:txBody>
                  <a:tcPr marL="86005" marR="86005" marT="30375" marB="30375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     บทบาทของ </a:t>
                      </a:r>
                      <a:r>
                        <a:rPr lang="th-TH" sz="2800" b="1" kern="1200" baseline="0" dirty="0" err="1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สสอ.</a:t>
                      </a:r>
                      <a:r>
                        <a:rPr lang="th-TH" sz="2800" b="1" kern="1200" baseline="0" dirty="0">
                          <a:solidFill>
                            <a:schemeClr val="tx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 และเภสัชกร รพ.แม่ข่าย </a:t>
                      </a:r>
                    </a:p>
                  </a:txBody>
                  <a:tcPr marL="86005" marR="86005" marT="30375" marB="30375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5961"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จัดอบรมพัฒนาศักยภาพผู้บริโภค เช่น </a:t>
                      </a:r>
                    </a:p>
                    <a:p>
                      <a:pPr marL="514350" indent="-514350">
                        <a:buFont typeface="Wingdings" pitchFamily="2" charset="2"/>
                        <a:buChar char="§"/>
                      </a:pPr>
                      <a:r>
                        <a:rPr lang="th-TH" sz="2500" b="1" kern="1200" baseline="0" dirty="0" err="1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อส</a:t>
                      </a: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ม. ครู/นักเรียน </a:t>
                      </a:r>
                      <a:r>
                        <a:rPr lang="th-TH" sz="2500" b="1" kern="1200" baseline="0" dirty="0" err="1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อย.</a:t>
                      </a: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น้อย</a:t>
                      </a:r>
                    </a:p>
                    <a:p>
                      <a:pPr marL="514350" indent="-514350">
                        <a:buFont typeface="Wingdings" pitchFamily="2" charset="2"/>
                        <a:buChar char="§"/>
                      </a:pP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ผู้ประกอบการร้านค้า แผงลอยจำหน่ายอาหาร </a:t>
                      </a:r>
                    </a:p>
                    <a:p>
                      <a:pPr marL="514350" indent="-514350">
                        <a:buFont typeface="Wingdings" pitchFamily="2" charset="2"/>
                        <a:buChar char="§"/>
                      </a:pP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ผู้ป่วยโรคเรื้อรัง </a:t>
                      </a:r>
                    </a:p>
                    <a:p>
                      <a:pPr marL="514350" indent="-514350">
                        <a:buFont typeface="Wingdings" pitchFamily="2" charset="2"/>
                        <a:buChar char="§"/>
                      </a:pPr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เครือข่ายเจ้าหน้าที่ที่ปฏิบัติงานคุ้มครองผู้บริโภคในระดับอำเภอ </a:t>
                      </a:r>
                    </a:p>
                    <a:p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      (อย่างน้อย 2 กลุ่ม) 	</a:t>
                      </a:r>
                    </a:p>
                  </a:txBody>
                  <a:tcPr marL="86005" marR="86005" marT="30375" marB="30375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500" b="1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ร่วมเป็นวิทยากร หรือเข้าไปมีส่วนร่วมในกระบวนการอบรมพัฒนาศักยภาพผู้บริโภค </a:t>
                      </a:r>
                      <a:r>
                        <a:rPr lang="th-TH" sz="2500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	</a:t>
                      </a:r>
                    </a:p>
                    <a:p>
                      <a:r>
                        <a:rPr lang="th-TH" sz="2500" kern="1200" baseline="0" dirty="0">
                          <a:solidFill>
                            <a:schemeClr val="dk1"/>
                          </a:solidFill>
                          <a:latin typeface="2005_iannnnnUBC" pitchFamily="2" charset="0"/>
                          <a:ea typeface="+mn-ea"/>
                          <a:cs typeface="2005_iannnnnUBC" pitchFamily="2" charset="0"/>
                        </a:rPr>
                        <a:t>	</a:t>
                      </a:r>
                    </a:p>
                    <a:p>
                      <a:endParaRPr lang="th-TH" sz="2500" dirty="0">
                        <a:latin typeface="2005_iannnnnUBC" pitchFamily="2" charset="0"/>
                        <a:cs typeface="2005_iannnnnUBC" pitchFamily="2" charset="0"/>
                      </a:endParaRPr>
                    </a:p>
                  </a:txBody>
                  <a:tcPr marL="86005" marR="86005" marT="30375" marB="30375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1214" name="รูปภาพ 6" descr="102909.jpg">
            <a:extLst>
              <a:ext uri="{FF2B5EF4-FFF2-40B4-BE49-F238E27FC236}">
                <a16:creationId xmlns:a16="http://schemas.microsoft.com/office/drawing/2014/main" id="{6690FF0A-5C6E-4850-9B95-228D6FC71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2808288"/>
            <a:ext cx="3975100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08B6C511-CB5B-4F8D-A49C-1957F7E0C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62824"/>
              </p:ext>
            </p:extLst>
          </p:nvPr>
        </p:nvGraphicFramePr>
        <p:xfrm>
          <a:off x="0" y="0"/>
          <a:ext cx="9143999" cy="5165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9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01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01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71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1540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800" dirty="0" err="1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คปส</a:t>
                      </a:r>
                      <a:r>
                        <a:rPr lang="th-TH" sz="4800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อ.</a:t>
                      </a:r>
                      <a:endParaRPr lang="en-US" sz="48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44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รพ.สต.</a:t>
                      </a:r>
                      <a:endParaRPr lang="en-US" sz="44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งานคุ้มครองผู้บริโภคด้านสุขภาพ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สรุปการประเมิน รพ.สต.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393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       (</a:t>
                      </a:r>
                      <a:r>
                        <a:rPr lang="th-TH" sz="36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ข้อ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1.1 - 1.6)</a:t>
                      </a:r>
                      <a:endParaRPr lang="en-US" sz="36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เภสัชกรรม/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RDU/</a:t>
                      </a: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คบส.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endParaRPr lang="th-TH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cs typeface="2005_iannnnnUBC" pitchFamily="2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(</a:t>
                      </a: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ค่าเฉลี่ยร้อยละ)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157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คะแนนเต็ม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คะแนนที่ได้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ร้อยละ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คะแนนเต็ม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คะแนนที่ได้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 </a:t>
                      </a: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ร้อยละ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407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เมืองอุตรดิตถ์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บ้านพระฝาง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88.24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2005_iannnnnUBC" pitchFamily="2" charset="0"/>
                          <a:cs typeface="2005_iannnnnUBC" pitchFamily="2" charset="0"/>
                        </a:rPr>
                        <a:t>73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91.25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257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b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วังดิน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13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76.47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2005_iannnnnUBC" pitchFamily="2" charset="0"/>
                          <a:cs typeface="2005_iannnnnUBC" pitchFamily="2" charset="0"/>
                        </a:rPr>
                        <a:t>74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92.5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34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b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ชายเขา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14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82.35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2005_iannnnnUBC" pitchFamily="2" charset="0"/>
                          <a:cs typeface="2005_iannnnnUBC" pitchFamily="2" charset="0"/>
                        </a:rPr>
                        <a:t>77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96.25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257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b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ถ้ำฉลอง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88.24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2005_iannnnnUBC" pitchFamily="2" charset="0"/>
                          <a:cs typeface="2005_iannnnnUBC" pitchFamily="2" charset="0"/>
                        </a:rPr>
                        <a:t>76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95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257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b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น้ำ</a:t>
                      </a:r>
                      <a:r>
                        <a:rPr lang="th-TH" sz="28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ริด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17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11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64.71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highlight>
                            <a:srgbClr val="FFFF00"/>
                          </a:highlight>
                          <a:latin typeface="2005_iannnnnUBC" pitchFamily="2" charset="0"/>
                          <a:cs typeface="2005_iannnnnUBC" pitchFamily="2" charset="0"/>
                        </a:rPr>
                        <a:t>70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2005_iannnnnUBC" pitchFamily="2" charset="0"/>
                          <a:cs typeface="2005_iannnnnUBC" pitchFamily="2" charset="0"/>
                        </a:rPr>
                        <a:t>87.5</a:t>
                      </a:r>
                      <a:endParaRPr lang="en-US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2005_iannnnnUBC" pitchFamily="2" charset="0"/>
                        <a:ea typeface="Calibri" panose="020F0502020204030204" pitchFamily="34" charset="0"/>
                        <a:cs typeface="2005_iannnnnUBC" pitchFamily="2" charset="0"/>
                      </a:endParaRPr>
                    </a:p>
                  </a:txBody>
                  <a:tcPr marL="47463" marR="47463" marT="0" marB="0" anchor="ctr"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ชื่อเรื่อง 1">
            <a:extLst>
              <a:ext uri="{FF2B5EF4-FFF2-40B4-BE49-F238E27FC236}">
                <a16:creationId xmlns:a16="http://schemas.microsoft.com/office/drawing/2014/main" id="{B88BFADB-FA5E-464D-8E3C-D81169B3E42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0063" y="285750"/>
            <a:ext cx="8229600" cy="588963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>
                <a:latin typeface="2005_iannnnnUBC" pitchFamily="2" charset="0"/>
                <a:cs typeface="2005_iannnnnUBC" pitchFamily="2" charset="0"/>
                <a:sym typeface="Roboto Condensed" charset="0"/>
              </a:rPr>
              <a:t>อสม. ครู/นักเรียน อย.น้อย</a:t>
            </a:r>
            <a:endParaRPr lang="th-TH" altLang="th-TH" sz="4400" b="1">
              <a:solidFill>
                <a:srgbClr val="FFFFFF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pic>
        <p:nvPicPr>
          <p:cNvPr id="52227" name="ตัวยึดเนื้อหา 12" descr="อบรม อย.น้อย อณ. 2_๑๙๐๘๑๙_0011.jpg">
            <a:extLst>
              <a:ext uri="{FF2B5EF4-FFF2-40B4-BE49-F238E27FC236}">
                <a16:creationId xmlns:a16="http://schemas.microsoft.com/office/drawing/2014/main" id="{3FE6E538-E63B-4C3C-B28D-1CAE4337607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8672" r="3800" b="13529"/>
          <a:stretch/>
        </p:blipFill>
        <p:spPr>
          <a:xfrm>
            <a:off x="251520" y="1076865"/>
            <a:ext cx="4142024" cy="1944215"/>
          </a:xfrm>
        </p:spPr>
      </p:pic>
      <p:pic>
        <p:nvPicPr>
          <p:cNvPr id="52228" name="รูปภาพ 13" descr="IMG_20190823_152917.jpg">
            <a:extLst>
              <a:ext uri="{FF2B5EF4-FFF2-40B4-BE49-F238E27FC236}">
                <a16:creationId xmlns:a16="http://schemas.microsoft.com/office/drawing/2014/main" id="{167B5EC7-201B-4878-91A5-F8EF4CEEF6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9"/>
          <a:stretch/>
        </p:blipFill>
        <p:spPr bwMode="auto">
          <a:xfrm>
            <a:off x="4585665" y="1080948"/>
            <a:ext cx="3963988" cy="193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รูปภาพ 15" descr="41334.jpg">
            <a:extLst>
              <a:ext uri="{FF2B5EF4-FFF2-40B4-BE49-F238E27FC236}">
                <a16:creationId xmlns:a16="http://schemas.microsoft.com/office/drawing/2014/main" id="{3B598A7D-1FB6-4571-9EF5-D54B1D1BF4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" t="24960" b="16667"/>
          <a:stretch/>
        </p:blipFill>
        <p:spPr bwMode="auto">
          <a:xfrm>
            <a:off x="1907704" y="3126448"/>
            <a:ext cx="506744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ชื่อเรื่อง 1">
            <a:extLst>
              <a:ext uri="{FF2B5EF4-FFF2-40B4-BE49-F238E27FC236}">
                <a16:creationId xmlns:a16="http://schemas.microsoft.com/office/drawing/2014/main" id="{8AD03472-1976-42A9-BAE4-B72B34FBE5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47807" y="195486"/>
            <a:ext cx="7443788" cy="696913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 dirty="0">
                <a:latin typeface="2005_iannnnnUBC" pitchFamily="2" charset="0"/>
                <a:cs typeface="2005_iannnnnUBC" pitchFamily="2" charset="0"/>
                <a:sym typeface="Roboto Condensed" charset="0"/>
              </a:rPr>
              <a:t>ผู้ประกอบการร้านค้า แผงลอยจำหน่ายอาหาร </a:t>
            </a:r>
            <a:endParaRPr lang="th-TH" altLang="th-TH" sz="4400" b="1" dirty="0">
              <a:solidFill>
                <a:srgbClr val="FFFFFF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pic>
        <p:nvPicPr>
          <p:cNvPr id="53251" name="รูปภาพ 10" descr="S__169377808.jpg">
            <a:extLst>
              <a:ext uri="{FF2B5EF4-FFF2-40B4-BE49-F238E27FC236}">
                <a16:creationId xmlns:a16="http://schemas.microsoft.com/office/drawing/2014/main" id="{3717C73F-F988-4A5A-BCC6-C525833633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1" t="25290"/>
          <a:stretch>
            <a:fillRect/>
          </a:stretch>
        </p:blipFill>
        <p:spPr>
          <a:xfrm>
            <a:off x="857250" y="987574"/>
            <a:ext cx="7485063" cy="3798739"/>
          </a:xfr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ชื่อเรื่อง 1">
            <a:extLst>
              <a:ext uri="{FF2B5EF4-FFF2-40B4-BE49-F238E27FC236}">
                <a16:creationId xmlns:a16="http://schemas.microsoft.com/office/drawing/2014/main" id="{8F92816D-ACE2-4F1E-84C0-174C3F2C67C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Clr>
                <a:srgbClr val="FFFFFF"/>
              </a:buClr>
              <a:buFont typeface="Roboto Condensed" charset="0"/>
              <a:buNone/>
            </a:pPr>
            <a:endParaRPr lang="th-TH" altLang="th-TH" sz="2000" b="1">
              <a:solidFill>
                <a:srgbClr val="FFFFFF"/>
              </a:solidFill>
              <a:latin typeface="Roboto Condensed" charset="0"/>
              <a:cs typeface="Arial" panose="020B0604020202020204" pitchFamily="34" charset="0"/>
              <a:sym typeface="Roboto Condensed" charset="0"/>
            </a:endParaRPr>
          </a:p>
        </p:txBody>
      </p:sp>
      <p:sp>
        <p:nvSpPr>
          <p:cNvPr id="54275" name="ตัวยึดเนื้อหา 2">
            <a:extLst>
              <a:ext uri="{FF2B5EF4-FFF2-40B4-BE49-F238E27FC236}">
                <a16:creationId xmlns:a16="http://schemas.microsoft.com/office/drawing/2014/main" id="{491089E2-63DD-4394-A428-3999D7E46A58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2400">
              <a:solidFill>
                <a:srgbClr val="263248"/>
              </a:solidFill>
              <a:latin typeface="Roboto Condensed Light" charset="0"/>
              <a:cs typeface="Arial" panose="020B0604020202020204" pitchFamily="34" charset="0"/>
              <a:sym typeface="Roboto Condensed Light" charset="0"/>
            </a:endParaRPr>
          </a:p>
        </p:txBody>
      </p:sp>
      <p:pic>
        <p:nvPicPr>
          <p:cNvPr id="54276" name="Picture 2">
            <a:extLst>
              <a:ext uri="{FF2B5EF4-FFF2-40B4-BE49-F238E27FC236}">
                <a16:creationId xmlns:a16="http://schemas.microsoft.com/office/drawing/2014/main" id="{EC4EFF67-5A88-483B-AC88-D77C8B4E5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303213"/>
            <a:ext cx="8456612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สี่เหลี่ยมผืนผ้า 4">
            <a:extLst>
              <a:ext uri="{FF2B5EF4-FFF2-40B4-BE49-F238E27FC236}">
                <a16:creationId xmlns:a16="http://schemas.microsoft.com/office/drawing/2014/main" id="{8DDDF973-ED3C-474F-9781-7F537E73A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2775" y="243765"/>
            <a:ext cx="3068637" cy="66357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3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</a:rPr>
              <a:t>จัดโครงการอบรม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ชื่อเรื่อง 1">
            <a:extLst>
              <a:ext uri="{FF2B5EF4-FFF2-40B4-BE49-F238E27FC236}">
                <a16:creationId xmlns:a16="http://schemas.microsoft.com/office/drawing/2014/main" id="{6A80ABE4-AA54-4EDA-A1D5-B86B2DF42B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075" y="160338"/>
            <a:ext cx="8231188" cy="857250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ผู้ประกอบการร้านค้า แผงลอยจำหน่ายอาหาร </a:t>
            </a:r>
          </a:p>
        </p:txBody>
      </p:sp>
      <p:pic>
        <p:nvPicPr>
          <p:cNvPr id="55299" name="ตัวยึดเนื้อหา 3" descr="52148.jpg">
            <a:extLst>
              <a:ext uri="{FF2B5EF4-FFF2-40B4-BE49-F238E27FC236}">
                <a16:creationId xmlns:a16="http://schemas.microsoft.com/office/drawing/2014/main" id="{3FC0356B-3C89-4CD5-AA6C-06C975FB8A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12444"/>
          <a:stretch>
            <a:fillRect/>
          </a:stretch>
        </p:blipFill>
        <p:spPr>
          <a:xfrm>
            <a:off x="473075" y="1357312"/>
            <a:ext cx="8131175" cy="3374677"/>
          </a:xfr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ชื่อเรื่อง 1">
            <a:extLst>
              <a:ext uri="{FF2B5EF4-FFF2-40B4-BE49-F238E27FC236}">
                <a16:creationId xmlns:a16="http://schemas.microsoft.com/office/drawing/2014/main" id="{2632FDA1-9CFB-4D90-9245-D26CA0534F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1500" y="285750"/>
            <a:ext cx="8072438" cy="642938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>
                <a:latin typeface="2005_iannnnnUBC" pitchFamily="2" charset="0"/>
                <a:cs typeface="2005_iannnnnUBC" pitchFamily="2" charset="0"/>
                <a:sym typeface="Roboto Condensed" charset="0"/>
              </a:rPr>
              <a:t>ผู้ป่วยโรคเรื้อรัง</a:t>
            </a:r>
            <a:endParaRPr lang="th-TH" altLang="th-TH" sz="4400" b="1">
              <a:solidFill>
                <a:srgbClr val="FFFFFF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pic>
        <p:nvPicPr>
          <p:cNvPr id="56323" name="ตัวยึดเนื้อหา 3" descr="อบรม NCD 170662_๑๙๐๖๑๗_0008.jpg">
            <a:extLst>
              <a:ext uri="{FF2B5EF4-FFF2-40B4-BE49-F238E27FC236}">
                <a16:creationId xmlns:a16="http://schemas.microsoft.com/office/drawing/2014/main" id="{AFEC6BA8-57CD-432F-8B18-CC723BAC80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5"/>
          <a:stretch>
            <a:fillRect/>
          </a:stretch>
        </p:blipFill>
        <p:spPr>
          <a:xfrm>
            <a:off x="608013" y="1059582"/>
            <a:ext cx="8062912" cy="3888432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ชื่อเรื่อง 1">
            <a:extLst>
              <a:ext uri="{FF2B5EF4-FFF2-40B4-BE49-F238E27FC236}">
                <a16:creationId xmlns:a16="http://schemas.microsoft.com/office/drawing/2014/main" id="{94D89E05-8343-4F82-AF4B-0C60448A07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41288"/>
            <a:ext cx="8229600" cy="787400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000" b="1">
                <a:latin typeface="2005_iannnnnUBC" pitchFamily="2" charset="0"/>
                <a:cs typeface="2005_iannnnnUBC" pitchFamily="2" charset="0"/>
                <a:sym typeface="Roboto Condensed" charset="0"/>
              </a:rPr>
              <a:t>เครือข่ายเจ้าหน้าที่ที่ปฏิบัติงานคุ้มครองผู้บริโภคในระดับอำเภอ</a:t>
            </a:r>
            <a:endParaRPr lang="th-TH" altLang="th-TH" sz="4000" b="1">
              <a:solidFill>
                <a:srgbClr val="FFFFFF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pic>
        <p:nvPicPr>
          <p:cNvPr id="57347" name="ตัวยึดเนื้อหา 5" descr="102910.jpg">
            <a:extLst>
              <a:ext uri="{FF2B5EF4-FFF2-40B4-BE49-F238E27FC236}">
                <a16:creationId xmlns:a16="http://schemas.microsoft.com/office/drawing/2014/main" id="{433EA3D1-5071-491C-A3E5-D71CF24C40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" t="26068" r="4333" b="21981"/>
          <a:stretch/>
        </p:blipFill>
        <p:spPr>
          <a:xfrm>
            <a:off x="413206" y="1059582"/>
            <a:ext cx="8317588" cy="3600400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ชื่อเรื่อง 1">
            <a:extLst>
              <a:ext uri="{FF2B5EF4-FFF2-40B4-BE49-F238E27FC236}">
                <a16:creationId xmlns:a16="http://schemas.microsoft.com/office/drawing/2014/main" id="{C93B51C6-C2CF-404D-A4F0-BF889153E7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0031" y="123478"/>
            <a:ext cx="8643938" cy="648072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000" b="1" dirty="0">
                <a:latin typeface="2005_iannnnnUBC" pitchFamily="2" charset="0"/>
                <a:cs typeface="2005_iannnnnUBC" pitchFamily="2" charset="0"/>
                <a:sym typeface="Roboto Condensed" charset="0"/>
              </a:rPr>
              <a:t>เครือข่ายเจ้าหน้าที่ที่ปฏิบัติงานคุ้มครองผู้บริโภคในระดับอำเภอ</a:t>
            </a:r>
            <a:endParaRPr lang="th-TH" altLang="th-TH" sz="4000" b="1" dirty="0">
              <a:solidFill>
                <a:srgbClr val="FFFFFF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pic>
        <p:nvPicPr>
          <p:cNvPr id="58371" name="ตัวยึดเนื้อหา 10" descr="S__150249474.jpg">
            <a:extLst>
              <a:ext uri="{FF2B5EF4-FFF2-40B4-BE49-F238E27FC236}">
                <a16:creationId xmlns:a16="http://schemas.microsoft.com/office/drawing/2014/main" id="{5DE4DF83-07B2-45DA-AA10-834EB389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7"/>
          <a:stretch>
            <a:fillRect/>
          </a:stretch>
        </p:blipFill>
        <p:spPr bwMode="auto">
          <a:xfrm>
            <a:off x="106363" y="915566"/>
            <a:ext cx="8974137" cy="403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>
            <a:extLst>
              <a:ext uri="{FF2B5EF4-FFF2-40B4-BE49-F238E27FC236}">
                <a16:creationId xmlns:a16="http://schemas.microsoft.com/office/drawing/2014/main" id="{EE98D1A8-7BBD-473A-9392-4FFF48F939C3}"/>
              </a:ext>
            </a:extLst>
          </p:cNvPr>
          <p:cNvSpPr txBox="1">
            <a:spLocks noChangeArrowheads="1"/>
          </p:cNvSpPr>
          <p:nvPr/>
        </p:nvSpPr>
        <p:spPr>
          <a:xfrm>
            <a:off x="204788" y="965200"/>
            <a:ext cx="8939212" cy="3106738"/>
          </a:xfrm>
          <a:prstGeom prst="rect">
            <a:avLst/>
          </a:prstGeo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4000" b="1" kern="0" dirty="0">
                <a:solidFill>
                  <a:srgbClr val="263248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  - แผนการดำเนินงานประจำปี/สรุปผลงานหรือหลักฐานการดำเนินงาน </a:t>
            </a:r>
          </a:p>
          <a:p>
            <a:pPr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4000" b="1" kern="0" dirty="0">
                <a:solidFill>
                  <a:srgbClr val="263248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  - สัมภาษณ์เครือข่ายคุ้มครองผู้บริโภค </a:t>
            </a:r>
          </a:p>
          <a:p>
            <a:pPr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4000" b="1" kern="0" dirty="0">
                <a:solidFill>
                  <a:srgbClr val="263248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             </a:t>
            </a:r>
            <a:r>
              <a:rPr lang="th-TH" altLang="th-TH" sz="4800" b="1" kern="0" dirty="0">
                <a:solidFill>
                  <a:srgbClr val="263248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** พิจารณาหลักฐานปีงบปัจจุบัน** </a:t>
            </a:r>
            <a:endParaRPr lang="th-TH" altLang="th-TH" sz="4000" b="1" kern="0" dirty="0">
              <a:solidFill>
                <a:srgbClr val="263248"/>
              </a:solidFill>
              <a:latin typeface="2005_iannnnnUBC" pitchFamily="2" charset="0"/>
              <a:ea typeface="2005_iannnnnUBC" pitchFamily="2" charset="0"/>
              <a:cs typeface="2005_iannnnnUBC" pitchFamily="2" charset="0"/>
              <a:sym typeface="Roboto Condensed Light" charset="0"/>
            </a:endParaRPr>
          </a:p>
          <a:p>
            <a:pPr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40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** </a:t>
            </a:r>
            <a:r>
              <a:rPr lang="th-TH" altLang="th-TH" sz="54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ปีงบที่ผ่านมา ** </a:t>
            </a:r>
            <a:r>
              <a:rPr lang="th-TH" altLang="th-TH" sz="32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	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ชื่อเรื่อง 1">
            <a:extLst>
              <a:ext uri="{FF2B5EF4-FFF2-40B4-BE49-F238E27FC236}">
                <a16:creationId xmlns:a16="http://schemas.microsoft.com/office/drawing/2014/main" id="{8C664902-6DD3-457B-842D-1EE7814758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7188" y="168275"/>
            <a:ext cx="8516937" cy="1474788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br>
              <a:rPr lang="th-TH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เครือข่ายคุ้มครองผู้บริโภคในพื้นที่ มีส่วนร่วมในการแก้ไขปัญหา</a:t>
            </a:r>
            <a:br>
              <a:rPr lang="th-TH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ด้านการคุ้มครองผู้บริโภคที่สอดคล้องกับ </a:t>
            </a:r>
            <a:r>
              <a:rPr lang="en-US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OTOP 	</a:t>
            </a:r>
            <a:br>
              <a:rPr lang="en-US" altLang="th-TH" sz="40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</a:br>
            <a:endParaRPr lang="th-TH" altLang="th-TH" sz="4000" b="1">
              <a:solidFill>
                <a:schemeClr val="tx1"/>
              </a:solidFill>
              <a:latin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sp>
        <p:nvSpPr>
          <p:cNvPr id="60419" name="ตัวยึดเนื้อหา 2">
            <a:extLst>
              <a:ext uri="{FF2B5EF4-FFF2-40B4-BE49-F238E27FC236}">
                <a16:creationId xmlns:a16="http://schemas.microsoft.com/office/drawing/2014/main" id="{FB826303-2E14-4EDC-A131-F5EF7B51FAD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28625" y="1714500"/>
            <a:ext cx="8501063" cy="34290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3600">
              <a:solidFill>
                <a:srgbClr val="263248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40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1. มีโครงการหรือกิจกรรมเชิงรุก เพื่อแก้ไขปัญหาด้าน คบส. ในพื้นที่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Tx/>
              <a:buNone/>
            </a:pPr>
            <a:r>
              <a:rPr lang="th-TH" altLang="th-TH" sz="40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    จำนวน 2 กลุ่มขึ้นไป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40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2. การมีส่วนร่วมของเครือข่ายคุ้มครองผู้บริโภค 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r>
              <a:rPr lang="th-TH" altLang="th-TH" sz="40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3. ประเด็นการแก้ไขปัญหาสอดคล้องกับ </a:t>
            </a:r>
            <a:r>
              <a:rPr lang="en-US" altLang="th-TH" sz="40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OTOP </a:t>
            </a:r>
            <a:r>
              <a:rPr lang="en-US" altLang="th-TH" sz="3600" b="1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	</a:t>
            </a:r>
          </a:p>
          <a:p>
            <a:pPr marL="0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Char char="▰"/>
            </a:pPr>
            <a:endParaRPr lang="th-TH" altLang="th-TH" sz="3600">
              <a:solidFill>
                <a:srgbClr val="263248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2">
            <a:extLst>
              <a:ext uri="{FF2B5EF4-FFF2-40B4-BE49-F238E27FC236}">
                <a16:creationId xmlns:a16="http://schemas.microsoft.com/office/drawing/2014/main" id="{EE98D1A8-7BBD-473A-9392-4FFF48F939C3}"/>
              </a:ext>
            </a:extLst>
          </p:cNvPr>
          <p:cNvSpPr txBox="1">
            <a:spLocks noChangeArrowheads="1"/>
          </p:cNvSpPr>
          <p:nvPr/>
        </p:nvSpPr>
        <p:spPr>
          <a:xfrm>
            <a:off x="2843808" y="123478"/>
            <a:ext cx="5879380" cy="1440160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ยกตัวอย่าง </a:t>
            </a:r>
            <a:r>
              <a:rPr lang="en-US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Model</a:t>
            </a: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</a:t>
            </a:r>
            <a:r>
              <a:rPr lang="en-US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PCC 2</a:t>
            </a: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กับทีม รพ.แม่ข่าย </a:t>
            </a:r>
          </a:p>
          <a:p>
            <a:pPr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( งานคบส.เวชกรรมสังคม ) ประเด็น </a:t>
            </a:r>
            <a:r>
              <a:rPr lang="en-US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OTOP</a:t>
            </a: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  </a:t>
            </a:r>
          </a:p>
          <a:p>
            <a:pPr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defRPr/>
            </a:pPr>
            <a:r>
              <a:rPr lang="th-TH" altLang="th-TH" sz="3600" b="1" kern="0" dirty="0">
                <a:solidFill>
                  <a:srgbClr val="FF0000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 Light" charset="0"/>
              </a:rPr>
              <a:t>	</a:t>
            </a:r>
          </a:p>
        </p:txBody>
      </p:sp>
      <p:sp>
        <p:nvSpPr>
          <p:cNvPr id="4" name="สี่เหลี่ยมผืนผ้า: มุมมน 3">
            <a:extLst>
              <a:ext uri="{FF2B5EF4-FFF2-40B4-BE49-F238E27FC236}">
                <a16:creationId xmlns:a16="http://schemas.microsoft.com/office/drawing/2014/main" id="{943C4523-9297-4667-A9CF-2C925DB13A5A}"/>
              </a:ext>
            </a:extLst>
          </p:cNvPr>
          <p:cNvSpPr/>
          <p:nvPr/>
        </p:nvSpPr>
        <p:spPr>
          <a:xfrm>
            <a:off x="323528" y="3579862"/>
            <a:ext cx="2088232" cy="984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latin typeface="2005_iannnnnUBC" panose="020B0604020202020204" charset="0"/>
                <a:cs typeface="2005_iannnnnUBC" panose="020B0604020202020204" charset="0"/>
              </a:rPr>
              <a:t>รพ.ค่าย พิชัยดาบหัก</a:t>
            </a:r>
            <a:br>
              <a:rPr lang="th-TH" sz="2800" b="1" dirty="0"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2800" b="1" dirty="0">
                <a:latin typeface="2005_iannnnnUBC" panose="020B0604020202020204" charset="0"/>
                <a:cs typeface="2005_iannnnnUBC" panose="020B0604020202020204" charset="0"/>
              </a:rPr>
              <a:t>( เครือข่าย )</a:t>
            </a:r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1A7BFD2D-22B7-4A8C-98DE-2227A6DD4B37}"/>
              </a:ext>
            </a:extLst>
          </p:cNvPr>
          <p:cNvSpPr/>
          <p:nvPr/>
        </p:nvSpPr>
        <p:spPr>
          <a:xfrm>
            <a:off x="3858082" y="2139702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FF00"/>
                </a:solidFill>
                <a:latin typeface="2005_iannnnnUBC" panose="020B0604020202020204" charset="0"/>
                <a:cs typeface="2005_iannnnnUBC" panose="020B0604020202020204" charset="0"/>
              </a:rPr>
              <a:t>PCC 2 </a:t>
            </a:r>
            <a:endParaRPr lang="th-TH" sz="4800" b="1" dirty="0">
              <a:solidFill>
                <a:srgbClr val="FFFF00"/>
              </a:solidFill>
              <a:latin typeface="2005_iannnnnUBC" panose="020B0604020202020204" charset="0"/>
              <a:cs typeface="2005_iannnnnUBC" panose="020B0604020202020204" charset="0"/>
            </a:endParaRPr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4F87A764-3949-4E92-B931-DF6197A85F9A}"/>
              </a:ext>
            </a:extLst>
          </p:cNvPr>
          <p:cNvSpPr/>
          <p:nvPr/>
        </p:nvSpPr>
        <p:spPr>
          <a:xfrm>
            <a:off x="3858082" y="3933518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latin typeface="2005_iannnnnUBC" panose="020B0604020202020204" charset="0"/>
                <a:cs typeface="2005_iannnnnUBC" panose="020B0604020202020204" charset="0"/>
              </a:rPr>
              <a:t>รพ.สต </a:t>
            </a:r>
            <a:r>
              <a:rPr lang="th-TH" sz="3200" b="1" dirty="0" err="1">
                <a:latin typeface="2005_iannnnnUBC" panose="020B0604020202020204" charset="0"/>
                <a:cs typeface="2005_iannnnnUBC" panose="020B0604020202020204" charset="0"/>
              </a:rPr>
              <a:t>อื่นๆ</a:t>
            </a:r>
            <a:r>
              <a:rPr lang="th-TH" sz="3200" b="1" dirty="0">
                <a:latin typeface="2005_iannnnnUBC" panose="020B0604020202020204" charset="0"/>
                <a:cs typeface="2005_iannnnnUBC" panose="020B0604020202020204" charset="0"/>
              </a:rPr>
              <a:t> </a:t>
            </a:r>
          </a:p>
        </p:txBody>
      </p:sp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id="{ABC546B8-A6D5-4A7A-818C-8ED6E078196C}"/>
              </a:ext>
            </a:extLst>
          </p:cNvPr>
          <p:cNvSpPr/>
          <p:nvPr/>
        </p:nvSpPr>
        <p:spPr>
          <a:xfrm>
            <a:off x="622508" y="1419622"/>
            <a:ext cx="1809117" cy="10977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latin typeface="2005_iannnnnUBC" panose="020B0604020202020204" charset="0"/>
                <a:cs typeface="2005_iannnnnUBC" panose="020B0604020202020204" charset="0"/>
              </a:rPr>
              <a:t>งาน คบส.</a:t>
            </a:r>
            <a:br>
              <a:rPr lang="th-TH" sz="2400" b="1" dirty="0"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2400" b="1" dirty="0">
                <a:latin typeface="2005_iannnnnUBC" panose="020B0604020202020204" charset="0"/>
                <a:cs typeface="2005_iannnnnUBC" panose="020B0604020202020204" charset="0"/>
              </a:rPr>
              <a:t>เวชกรรมสังคม</a:t>
            </a:r>
          </a:p>
          <a:p>
            <a:pPr algn="ctr"/>
            <a:r>
              <a:rPr lang="th-TH" sz="2400" b="1" dirty="0">
                <a:latin typeface="2005_iannnnnUBC" panose="020B0604020202020204" charset="0"/>
                <a:cs typeface="2005_iannnnnUBC" panose="020B0604020202020204" charset="0"/>
              </a:rPr>
              <a:t> รพ.อุตรดิตถ์ </a:t>
            </a:r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BDC82EF9-9455-4AA5-906C-555393220733}"/>
              </a:ext>
            </a:extLst>
          </p:cNvPr>
          <p:cNvSpPr/>
          <p:nvPr/>
        </p:nvSpPr>
        <p:spPr>
          <a:xfrm>
            <a:off x="6876256" y="3579862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latin typeface="2005_iannnnnUBC" panose="020B0604020202020204" charset="0"/>
                <a:cs typeface="2005_iannnnnUBC" panose="020B0604020202020204" charset="0"/>
              </a:rPr>
              <a:t>โรงเรียน </a:t>
            </a:r>
          </a:p>
        </p:txBody>
      </p:sp>
      <p:sp>
        <p:nvSpPr>
          <p:cNvPr id="13" name="สี่เหลี่ยมผืนผ้า: มุมมน 12">
            <a:extLst>
              <a:ext uri="{FF2B5EF4-FFF2-40B4-BE49-F238E27FC236}">
                <a16:creationId xmlns:a16="http://schemas.microsoft.com/office/drawing/2014/main" id="{F1B35091-903B-47AD-B461-0EC98755A0C2}"/>
              </a:ext>
            </a:extLst>
          </p:cNvPr>
          <p:cNvSpPr/>
          <p:nvPr/>
        </p:nvSpPr>
        <p:spPr>
          <a:xfrm>
            <a:off x="6816387" y="1779662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latin typeface="2005_iannnnnUBC" panose="020B0604020202020204" charset="0"/>
                <a:cs typeface="2005_iannnnnUBC" panose="020B0604020202020204" charset="0"/>
              </a:rPr>
              <a:t>เทศบาล  </a:t>
            </a:r>
          </a:p>
        </p:txBody>
      </p:sp>
      <p:sp>
        <p:nvSpPr>
          <p:cNvPr id="5" name="ลูกศร: ขวา 4">
            <a:extLst>
              <a:ext uri="{FF2B5EF4-FFF2-40B4-BE49-F238E27FC236}">
                <a16:creationId xmlns:a16="http://schemas.microsoft.com/office/drawing/2014/main" id="{13FB6C35-98A1-479A-B657-D7B3062FA6CF}"/>
              </a:ext>
            </a:extLst>
          </p:cNvPr>
          <p:cNvSpPr/>
          <p:nvPr/>
        </p:nvSpPr>
        <p:spPr>
          <a:xfrm>
            <a:off x="2596567" y="2139702"/>
            <a:ext cx="967321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ลูกศร: ขวา 13">
            <a:extLst>
              <a:ext uri="{FF2B5EF4-FFF2-40B4-BE49-F238E27FC236}">
                <a16:creationId xmlns:a16="http://schemas.microsoft.com/office/drawing/2014/main" id="{5ADC28E7-EDEA-45EB-AA35-11913F0253C1}"/>
              </a:ext>
            </a:extLst>
          </p:cNvPr>
          <p:cNvSpPr/>
          <p:nvPr/>
        </p:nvSpPr>
        <p:spPr>
          <a:xfrm flipH="1">
            <a:off x="5694101" y="2139702"/>
            <a:ext cx="86409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ลูกศร: ขวา 14">
            <a:extLst>
              <a:ext uri="{FF2B5EF4-FFF2-40B4-BE49-F238E27FC236}">
                <a16:creationId xmlns:a16="http://schemas.microsoft.com/office/drawing/2014/main" id="{59FF1235-0408-4DCD-94E4-9A3CC30FDF93}"/>
              </a:ext>
            </a:extLst>
          </p:cNvPr>
          <p:cNvSpPr/>
          <p:nvPr/>
        </p:nvSpPr>
        <p:spPr>
          <a:xfrm rot="12610090" flipH="1">
            <a:off x="5651635" y="3027882"/>
            <a:ext cx="1078211" cy="4550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6110C1B5-D8AE-4CC6-B779-61FAEE9BD02F}"/>
              </a:ext>
            </a:extLst>
          </p:cNvPr>
          <p:cNvSpPr/>
          <p:nvPr/>
        </p:nvSpPr>
        <p:spPr>
          <a:xfrm rot="16200000" flipH="1">
            <a:off x="7306777" y="2915205"/>
            <a:ext cx="710998" cy="347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ลูกศร: ขวา 16">
            <a:extLst>
              <a:ext uri="{FF2B5EF4-FFF2-40B4-BE49-F238E27FC236}">
                <a16:creationId xmlns:a16="http://schemas.microsoft.com/office/drawing/2014/main" id="{A7700101-9B4E-4572-99A1-BB2621B1760D}"/>
              </a:ext>
            </a:extLst>
          </p:cNvPr>
          <p:cNvSpPr/>
          <p:nvPr/>
        </p:nvSpPr>
        <p:spPr>
          <a:xfrm rot="16200000" flipH="1">
            <a:off x="4326473" y="3183818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ลูกศร: ขวา 18">
            <a:extLst>
              <a:ext uri="{FF2B5EF4-FFF2-40B4-BE49-F238E27FC236}">
                <a16:creationId xmlns:a16="http://schemas.microsoft.com/office/drawing/2014/main" id="{F66ED1FA-E5AB-4101-9AE7-03676AAFF3E7}"/>
              </a:ext>
            </a:extLst>
          </p:cNvPr>
          <p:cNvSpPr/>
          <p:nvPr/>
        </p:nvSpPr>
        <p:spPr>
          <a:xfrm rot="16200000" flipH="1">
            <a:off x="1196865" y="2874656"/>
            <a:ext cx="792092" cy="347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ลูกศร: ขวา 19">
            <a:extLst>
              <a:ext uri="{FF2B5EF4-FFF2-40B4-BE49-F238E27FC236}">
                <a16:creationId xmlns:a16="http://schemas.microsoft.com/office/drawing/2014/main" id="{DB595137-807F-4CF4-AB08-040699219B2F}"/>
              </a:ext>
            </a:extLst>
          </p:cNvPr>
          <p:cNvSpPr/>
          <p:nvPr/>
        </p:nvSpPr>
        <p:spPr>
          <a:xfrm rot="8698953" flipV="1">
            <a:off x="2565304" y="3005253"/>
            <a:ext cx="1090278" cy="4378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3198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D0D4FD6-FD07-4946-8A75-C49F02A1BB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1203598"/>
            <a:ext cx="6408712" cy="2410593"/>
          </a:xfrm>
        </p:spPr>
        <p:txBody>
          <a:bodyPr/>
          <a:lstStyle/>
          <a:p>
            <a:r>
              <a:rPr lang="th-TH" sz="5400" b="1" dirty="0">
                <a:solidFill>
                  <a:srgbClr val="002060"/>
                </a:solidFill>
                <a:latin typeface="2005_iannnnnUBC" panose="020B0604020202020204" charset="0"/>
                <a:cs typeface="2005_iannnnnUBC" panose="020B0604020202020204" charset="0"/>
              </a:rPr>
              <a:t>รูปแบบการประเมิน </a:t>
            </a:r>
            <a:br>
              <a:rPr lang="th-TH" sz="5400" b="1" dirty="0">
                <a:solidFill>
                  <a:srgbClr val="002060"/>
                </a:solidFill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5400" b="1" dirty="0">
                <a:solidFill>
                  <a:srgbClr val="002060"/>
                </a:solidFill>
                <a:latin typeface="2005_iannnnnUBC" panose="020B0604020202020204" charset="0"/>
                <a:cs typeface="2005_iannnnnUBC" panose="020B0604020202020204" charset="0"/>
              </a:rPr>
              <a:t>รพ.สต ติดดาว ประจำปี 2563 </a:t>
            </a:r>
            <a:br>
              <a:rPr lang="th-TH" sz="5400" b="1" dirty="0">
                <a:solidFill>
                  <a:srgbClr val="002060"/>
                </a:solidFill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5400" b="1" dirty="0">
                <a:solidFill>
                  <a:srgbClr val="002060"/>
                </a:solidFill>
                <a:latin typeface="2005_iannnnnUBC" panose="020B0604020202020204" charset="0"/>
                <a:cs typeface="2005_iannnnnUBC" panose="020B0604020202020204" charset="0"/>
              </a:rPr>
              <a:t>จากคณะกรรมการจังหวัดอุตรดิตถ์ </a:t>
            </a:r>
          </a:p>
        </p:txBody>
      </p:sp>
    </p:spTree>
    <p:extLst>
      <p:ext uri="{BB962C8B-B14F-4D97-AF65-F5344CB8AC3E}">
        <p14:creationId xmlns:p14="http://schemas.microsoft.com/office/powerpoint/2010/main" val="390032876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ตัวแทนเนื้อหา 8">
            <a:extLst>
              <a:ext uri="{FF2B5EF4-FFF2-40B4-BE49-F238E27FC236}">
                <a16:creationId xmlns:a16="http://schemas.microsoft.com/office/drawing/2014/main" id="{E518EDC4-897A-4495-8D2E-994DBE9275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1122"/>
          <a:stretch/>
        </p:blipFill>
        <p:spPr>
          <a:xfrm>
            <a:off x="899592" y="0"/>
            <a:ext cx="7776864" cy="5185400"/>
          </a:xfrm>
        </p:spPr>
      </p:pic>
    </p:spTree>
    <p:extLst>
      <p:ext uri="{BB962C8B-B14F-4D97-AF65-F5344CB8AC3E}">
        <p14:creationId xmlns:p14="http://schemas.microsoft.com/office/powerpoint/2010/main" val="23346576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62D0645-2F0A-43D7-83E5-0B44300B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2313E684-38CB-4C08-B185-6AFE31559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331" y="170508"/>
            <a:ext cx="2160241" cy="3362325"/>
          </a:xfrm>
        </p:spPr>
      </p:pic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DAFEB09D-CD49-45DD-A83A-036C5D760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61</a:t>
            </a:fld>
            <a:endParaRPr lang="th-TH" altLang="th-TH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BC1C4BFC-3D3C-4858-841E-765288DD5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750" y="184934"/>
            <a:ext cx="2317659" cy="3024336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B4889BFF-2747-4A3A-8294-32FB71C44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53236"/>
            <a:ext cx="3419027" cy="2283718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058E1975-21B3-46CA-A508-25712FD83C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7438" y="2625515"/>
            <a:ext cx="3418201" cy="2283166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99C0D2C2-4D01-4440-83A8-9F5D5614C4D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2233" t="23553" r="28492" b="19200"/>
          <a:stretch/>
        </p:blipFill>
        <p:spPr>
          <a:xfrm>
            <a:off x="3165832" y="2880564"/>
            <a:ext cx="2070934" cy="2016225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9438A0E2-0461-4AF3-AABB-96AC3346DE0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856" t="9400" r="37843" b="17067"/>
          <a:stretch/>
        </p:blipFill>
        <p:spPr>
          <a:xfrm>
            <a:off x="528468" y="3225277"/>
            <a:ext cx="2478323" cy="1747715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04303CCC-D1BA-493E-AEB9-9DC6B8545A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87924" y="246711"/>
            <a:ext cx="1708321" cy="182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946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D6389FA-B977-4F8E-AA6B-2F53FAA15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F3262258-5FE6-4400-800B-6637D6075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62</a:t>
            </a:fld>
            <a:endParaRPr lang="th-TH" altLang="th-TH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6E94E551-705B-46B6-800E-C3FF856DC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2139702"/>
            <a:ext cx="3850249" cy="2571750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C463B88A-1300-4C8D-9E1F-676A4A701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48" y="192087"/>
            <a:ext cx="4266170" cy="2849562"/>
          </a:xfrm>
          <a:prstGeom prst="rect">
            <a:avLst/>
          </a:prstGeom>
        </p:spPr>
      </p:pic>
      <p:sp>
        <p:nvSpPr>
          <p:cNvPr id="13" name="ตัวแทนเนื้อหา 12">
            <a:extLst>
              <a:ext uri="{FF2B5EF4-FFF2-40B4-BE49-F238E27FC236}">
                <a16:creationId xmlns:a16="http://schemas.microsoft.com/office/drawing/2014/main" id="{D721470D-236A-4D09-8571-889F3FCB30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342537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0D4F3D6-AC64-4A25-B559-42B2719F8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60CD97BE-CE41-4875-858A-DE0DC53BF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55" y="2789482"/>
            <a:ext cx="3234164" cy="2160240"/>
          </a:xfrm>
        </p:spPr>
      </p:pic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FA733F2-84BC-4955-999A-F63BD8CA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63</a:t>
            </a:fld>
            <a:endParaRPr lang="th-TH" altLang="th-TH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26E80FB2-5386-4281-893E-25ED00595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2" y="87998"/>
            <a:ext cx="4065860" cy="2715766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9FFB0C7F-1F2A-4EBD-860D-7FACBA7D1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6811" y="132850"/>
            <a:ext cx="3126358" cy="2088232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5F5DA500-08E5-4C69-92B4-2A3F432A0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9625" y="2450898"/>
            <a:ext cx="3490209" cy="2498824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D95EA4AD-AC89-4FDD-B02E-299E7D323F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3448" y="2175968"/>
            <a:ext cx="1854966" cy="2777129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3907FC68-A698-4C30-8EEB-B808A8BCFF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3028" y="139031"/>
            <a:ext cx="1460169" cy="218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7519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EE8606E-9829-4F9B-BA63-8DCCCB147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506210D8-A662-4C60-BA12-57A42B30D9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23478"/>
            <a:ext cx="3024336" cy="4827935"/>
          </a:xfrm>
        </p:spPr>
      </p:pic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FC1B41CF-F057-4387-BE1B-056295CB9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64</a:t>
            </a:fld>
            <a:endParaRPr lang="th-TH" altLang="th-TH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BDBCC8A5-23AF-4E10-8D9D-525CD086D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400" b="15001"/>
          <a:stretch/>
        </p:blipFill>
        <p:spPr>
          <a:xfrm>
            <a:off x="3983864" y="123478"/>
            <a:ext cx="2244320" cy="1779663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8F837FFE-F79E-401D-8797-C2F32E1015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119" y="114481"/>
            <a:ext cx="2664389" cy="1779662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F9295953-BB25-4AE8-9BCE-A3AC25D44A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386" t="14433" r="10772" b="25375"/>
          <a:stretch/>
        </p:blipFill>
        <p:spPr>
          <a:xfrm>
            <a:off x="4509612" y="2022334"/>
            <a:ext cx="2458498" cy="170886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A0356287-B6EA-4AB5-8643-4A9743301C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7342" y="3435847"/>
            <a:ext cx="2268477" cy="158417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BD17320-E9FC-4B64-8FD1-6338F22BAB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9522" y="2017121"/>
            <a:ext cx="1854966" cy="277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229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2BCD17E-0C9C-485A-93F5-75385883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388" y="392113"/>
            <a:ext cx="7574036" cy="766762"/>
          </a:xfrm>
        </p:spPr>
        <p:txBody>
          <a:bodyPr/>
          <a:lstStyle/>
          <a:p>
            <a:r>
              <a:rPr lang="th-TH" sz="4000" b="1" dirty="0" err="1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การทำ</a:t>
            </a:r>
            <a:r>
              <a:rPr lang="th-TH" sz="4000" b="1" dirty="0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 </a:t>
            </a:r>
            <a:r>
              <a:rPr lang="en-US" sz="4000" b="1" dirty="0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AR </a:t>
            </a:r>
            <a:r>
              <a:rPr lang="th-TH" sz="4000" b="1" dirty="0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หาแนวทางแก้ไข  จัดทำเป็นแผนงาน </a:t>
            </a:r>
            <a:r>
              <a:rPr lang="en-US" sz="4000" b="1" dirty="0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OTOP </a:t>
            </a:r>
            <a:r>
              <a:rPr lang="th-TH" sz="4000" b="1" dirty="0">
                <a:solidFill>
                  <a:srgbClr val="0033CC"/>
                </a:solidFill>
                <a:latin typeface="2005_iannnnnUBC" panose="020B0604020202020204" charset="0"/>
                <a:cs typeface="2005_iannnnnUBC" panose="020B0604020202020204" charset="0"/>
              </a:rPr>
              <a:t>ได้  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3A3A24D-3166-4C9A-A76A-7FA44BBFF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85" y="1275605"/>
            <a:ext cx="6634835" cy="2736305"/>
          </a:xfrm>
        </p:spPr>
        <p:txBody>
          <a:bodyPr/>
          <a:lstStyle/>
          <a:p>
            <a:pPr marL="0" indent="0">
              <a:buNone/>
            </a:pP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อะไร คือ  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Risk </a:t>
            </a: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ในงานคุ้มครอง </a:t>
            </a:r>
            <a:b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อะไรคือ 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Risk  </a:t>
            </a: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งาน ควบคุมโรค </a:t>
            </a:r>
            <a:b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</a:b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อะไรคือ 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Risk  </a:t>
            </a: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งาน 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NCD </a:t>
            </a:r>
            <a:endParaRPr lang="th-TH" sz="4400" b="1" dirty="0">
              <a:latin typeface="2005_iannnnnUBC" panose="020B0604020202020204" charset="0"/>
              <a:cs typeface="2005_iannnnnUBC" panose="020B0604020202020204" charset="0"/>
            </a:endParaRPr>
          </a:p>
          <a:p>
            <a:pPr marL="0" indent="0">
              <a:buNone/>
            </a:pP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อะไรคือ 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Risk  </a:t>
            </a:r>
            <a:r>
              <a:rPr lang="en-US" sz="4400" b="1" dirty="0" err="1">
                <a:latin typeface="2005_iannnnnUBC" panose="020B0604020202020204" charset="0"/>
                <a:cs typeface="2005_iannnnnUBC" panose="020B0604020202020204" charset="0"/>
              </a:rPr>
              <a:t>Risk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  </a:t>
            </a:r>
            <a:r>
              <a:rPr lang="en-US" sz="4400" b="1" dirty="0" err="1">
                <a:latin typeface="2005_iannnnnUBC" panose="020B0604020202020204" charset="0"/>
                <a:cs typeface="2005_iannnnnUBC" panose="020B0604020202020204" charset="0"/>
              </a:rPr>
              <a:t>Risk</a:t>
            </a:r>
            <a:r>
              <a:rPr lang="en-US" sz="4400" b="1" dirty="0">
                <a:latin typeface="2005_iannnnnUBC" panose="020B0604020202020204" charset="0"/>
                <a:cs typeface="2005_iannnnnUBC" panose="020B0604020202020204" charset="0"/>
              </a:rPr>
              <a:t> </a:t>
            </a:r>
            <a:r>
              <a:rPr lang="th-TH" sz="4400" b="1" dirty="0">
                <a:latin typeface="2005_iannnnnUBC" panose="020B0604020202020204" charset="0"/>
                <a:cs typeface="2005_iannnnnUBC" panose="020B0604020202020204" charset="0"/>
              </a:rPr>
              <a:t>แล้ว วางแผน </a:t>
            </a:r>
            <a:br>
              <a:rPr lang="th-TH" sz="2000" b="1" dirty="0">
                <a:latin typeface="2005_iannnnnUBC" panose="020B0604020202020204" charset="0"/>
                <a:cs typeface="2005_iannnnnUBC" panose="020B0604020202020204" charset="0"/>
              </a:rPr>
            </a:br>
            <a:endParaRPr lang="th-TH" sz="2000" b="1" dirty="0">
              <a:latin typeface="2005_iannnnnUBC" panose="020B0604020202020204" charset="0"/>
              <a:cs typeface="2005_iannnnnUBC" panose="020B0604020202020204" charset="0"/>
            </a:endParaRPr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2D8BB2FA-E916-4AEB-9C89-F2A1ABE1E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65</a:t>
            </a:fld>
            <a:endParaRPr lang="th-TH" altLang="th-TH" dirty="0"/>
          </a:p>
        </p:txBody>
      </p:sp>
    </p:spTree>
    <p:extLst>
      <p:ext uri="{BB962C8B-B14F-4D97-AF65-F5344CB8AC3E}">
        <p14:creationId xmlns:p14="http://schemas.microsoft.com/office/powerpoint/2010/main" val="33325161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ตัวแทนเนื้อหา 5">
            <a:extLst>
              <a:ext uri="{FF2B5EF4-FFF2-40B4-BE49-F238E27FC236}">
                <a16:creationId xmlns:a16="http://schemas.microsoft.com/office/drawing/2014/main" id="{1EE429D8-2B8D-488B-AC75-A4FBC1678C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07" t="19364"/>
          <a:stretch/>
        </p:blipFill>
        <p:spPr>
          <a:xfrm>
            <a:off x="355559" y="1"/>
            <a:ext cx="8432881" cy="5143500"/>
          </a:xfrm>
        </p:spPr>
      </p:pic>
    </p:spTree>
    <p:extLst>
      <p:ext uri="{BB962C8B-B14F-4D97-AF65-F5344CB8AC3E}">
        <p14:creationId xmlns:p14="http://schemas.microsoft.com/office/powerpoint/2010/main" val="114086685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B7BE906-826A-4872-8FA2-D38BCFB83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39502"/>
            <a:ext cx="8064896" cy="1800200"/>
          </a:xfrm>
        </p:spPr>
        <p:txBody>
          <a:bodyPr/>
          <a:lstStyle/>
          <a:p>
            <a:r>
              <a:rPr lang="th-TH" sz="2000" b="1" dirty="0">
                <a:solidFill>
                  <a:srgbClr val="0070C0"/>
                </a:solidFill>
              </a:rPr>
              <a:t>การเตรียมความพร้อม เพื่อรับการประเมินโดยทีม </a:t>
            </a:r>
            <a:r>
              <a:rPr lang="th-TH" sz="2000" b="1" dirty="0" err="1">
                <a:solidFill>
                  <a:srgbClr val="0070C0"/>
                </a:solidFill>
              </a:rPr>
              <a:t>คปส</a:t>
            </a:r>
            <a:r>
              <a:rPr lang="th-TH" sz="2000" b="1" dirty="0">
                <a:solidFill>
                  <a:srgbClr val="0070C0"/>
                </a:solidFill>
              </a:rPr>
              <a:t>อ.เมืองอุตรดิตถ์</a:t>
            </a:r>
            <a:br>
              <a:rPr lang="th-TH" sz="2400" b="1" dirty="0"/>
            </a:br>
            <a:r>
              <a:rPr lang="th-TH" sz="2400" b="1" dirty="0">
                <a:solidFill>
                  <a:srgbClr val="FF0000"/>
                </a:solidFill>
              </a:rPr>
              <a:t>วันที่</a:t>
            </a:r>
            <a:r>
              <a:rPr lang="th-TH" sz="2400" b="1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23 – 27 </a:t>
            </a:r>
            <a:r>
              <a:rPr lang="th-TH" sz="2400" b="1" dirty="0">
                <a:solidFill>
                  <a:srgbClr val="FF0000"/>
                </a:solidFill>
              </a:rPr>
              <a:t>มีนาคม </a:t>
            </a:r>
            <a:r>
              <a:rPr lang="en-US" sz="2400" b="1" dirty="0">
                <a:solidFill>
                  <a:srgbClr val="FF0000"/>
                </a:solidFill>
              </a:rPr>
              <a:t>2563</a:t>
            </a:r>
            <a:br>
              <a:rPr lang="en-US" sz="2400" b="1" dirty="0"/>
            </a:br>
            <a:r>
              <a:rPr lang="th-TH" sz="2400" b="1" dirty="0"/>
              <a:t>และเตรียมรับประเมินจากคณะกรรมการจังหวัด</a:t>
            </a:r>
            <a:br>
              <a:rPr lang="th-TH" sz="2400" b="1" dirty="0"/>
            </a:br>
            <a:r>
              <a:rPr lang="th-TH" sz="2400" b="1" dirty="0">
                <a:solidFill>
                  <a:srgbClr val="FF0000"/>
                </a:solidFill>
              </a:rPr>
              <a:t>วันที่ 11 – 18 เมษายน 2563  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endParaRPr lang="th-TH" sz="2400" b="1" dirty="0">
              <a:solidFill>
                <a:srgbClr val="FF0000"/>
              </a:solidFill>
            </a:endParaRP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BA8EAB7-1494-4137-9672-E2F073841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643758"/>
            <a:ext cx="8280920" cy="213613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1. </a:t>
            </a:r>
            <a:r>
              <a:rPr lang="th-TH" sz="2800" b="1" dirty="0"/>
              <a:t>จัดเตรียมเอกสาร เพื่อเตรียมรับ ประเมิน  </a:t>
            </a:r>
            <a:br>
              <a:rPr lang="th-TH" sz="2800" b="1" dirty="0"/>
            </a:br>
            <a:r>
              <a:rPr lang="en-US" sz="2800" b="1" dirty="0"/>
              <a:t>2.</a:t>
            </a:r>
            <a:r>
              <a:rPr lang="th-TH" sz="2800" b="1" dirty="0"/>
              <a:t> เยี่ยมร้านชำ  </a:t>
            </a:r>
            <a:r>
              <a:rPr lang="en-US" sz="2800" b="1" dirty="0"/>
              <a:t>1 </a:t>
            </a:r>
            <a:r>
              <a:rPr lang="th-TH" sz="2800" b="1" dirty="0"/>
              <a:t>ร้าน  บ้านผู้ป่วยโรคเรื้อรัง  </a:t>
            </a:r>
            <a:r>
              <a:rPr lang="en-US" sz="2800" b="1" dirty="0"/>
              <a:t>1 </a:t>
            </a:r>
            <a:r>
              <a:rPr lang="th-TH" sz="2800" b="1" dirty="0"/>
              <a:t>หลัง</a:t>
            </a:r>
            <a:br>
              <a:rPr lang="th-TH" sz="2800" b="1" dirty="0"/>
            </a:br>
            <a:r>
              <a:rPr lang="th-TH" sz="2800" b="1" dirty="0"/>
              <a:t>3. แผนบูราณาการการแก้ไขปัญหา คบส. เชื่อมโยงกับ </a:t>
            </a:r>
            <a:r>
              <a:rPr lang="en-US" sz="2800" b="1" dirty="0"/>
              <a:t>OTOP </a:t>
            </a:r>
            <a:r>
              <a:rPr lang="th-TH" sz="2800" b="1" dirty="0"/>
              <a:t>ในพื้นที่ </a:t>
            </a:r>
            <a:br>
              <a:rPr lang="th-TH" dirty="0"/>
            </a:br>
            <a:endParaRPr lang="th-TH" dirty="0"/>
          </a:p>
          <a:p>
            <a:pPr>
              <a:buAutoNum type="arabicPeriod"/>
            </a:pPr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B20B187B-F20D-4191-8EBF-5BF672823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67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70322606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ชื่อเรื่อง 1">
            <a:extLst>
              <a:ext uri="{FF2B5EF4-FFF2-40B4-BE49-F238E27FC236}">
                <a16:creationId xmlns:a16="http://schemas.microsoft.com/office/drawing/2014/main" id="{56F9DBDE-53F8-4A10-AAA4-1B0A8EE6E9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4313" y="357187"/>
            <a:ext cx="8715375" cy="1089311"/>
          </a:xfrm>
          <a:solidFill>
            <a:srgbClr val="FF6600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เอกสารที่เจ้าหน้าที่ รพ.สต. ควรเตรียมไว้ล่วงหน้าตามเกณฑ์ฯ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BEB0D981-3A6D-41B5-BDE1-C2DD9289B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" t="76091" r="1498" b="4829"/>
          <a:stretch>
            <a:fillRect/>
          </a:stretch>
        </p:blipFill>
        <p:spPr bwMode="auto">
          <a:xfrm>
            <a:off x="242210" y="1635647"/>
            <a:ext cx="8462143" cy="3150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ดาว: 5 แฉก 1">
            <a:extLst>
              <a:ext uri="{FF2B5EF4-FFF2-40B4-BE49-F238E27FC236}">
                <a16:creationId xmlns:a16="http://schemas.microsoft.com/office/drawing/2014/main" id="{DE7CC28B-ED53-4F27-AC88-8C6F8510BEDB}"/>
              </a:ext>
            </a:extLst>
          </p:cNvPr>
          <p:cNvSpPr/>
          <p:nvPr/>
        </p:nvSpPr>
        <p:spPr>
          <a:xfrm>
            <a:off x="7997272" y="1896672"/>
            <a:ext cx="413729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ดาว: 5 แฉก 4">
            <a:extLst>
              <a:ext uri="{FF2B5EF4-FFF2-40B4-BE49-F238E27FC236}">
                <a16:creationId xmlns:a16="http://schemas.microsoft.com/office/drawing/2014/main" id="{3AEC0865-8F77-4AEE-963D-ADA56672684C}"/>
              </a:ext>
            </a:extLst>
          </p:cNvPr>
          <p:cNvSpPr/>
          <p:nvPr/>
        </p:nvSpPr>
        <p:spPr>
          <a:xfrm>
            <a:off x="8041055" y="2641029"/>
            <a:ext cx="377440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: 5 แฉก 5">
            <a:extLst>
              <a:ext uri="{FF2B5EF4-FFF2-40B4-BE49-F238E27FC236}">
                <a16:creationId xmlns:a16="http://schemas.microsoft.com/office/drawing/2014/main" id="{E702E57A-60A7-4CB1-AA08-790C7C4C814D}"/>
              </a:ext>
            </a:extLst>
          </p:cNvPr>
          <p:cNvSpPr/>
          <p:nvPr/>
        </p:nvSpPr>
        <p:spPr>
          <a:xfrm>
            <a:off x="8065986" y="3391488"/>
            <a:ext cx="322833" cy="30028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: 5 แฉก 6">
            <a:extLst>
              <a:ext uri="{FF2B5EF4-FFF2-40B4-BE49-F238E27FC236}">
                <a16:creationId xmlns:a16="http://schemas.microsoft.com/office/drawing/2014/main" id="{5D8629D6-1A57-490E-8580-B97BF6AE3C78}"/>
              </a:ext>
            </a:extLst>
          </p:cNvPr>
          <p:cNvSpPr/>
          <p:nvPr/>
        </p:nvSpPr>
        <p:spPr>
          <a:xfrm>
            <a:off x="8595446" y="4083918"/>
            <a:ext cx="360040" cy="36004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54174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ชื่อเรื่อง 1">
            <a:extLst>
              <a:ext uri="{FF2B5EF4-FFF2-40B4-BE49-F238E27FC236}">
                <a16:creationId xmlns:a16="http://schemas.microsoft.com/office/drawing/2014/main" id="{1234CF7C-B1DE-4D38-B179-8C260EFB2F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5750" y="411163"/>
            <a:ext cx="8643938" cy="1589087"/>
          </a:xfrm>
          <a:solidFill>
            <a:srgbClr val="FF9933"/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</a:pPr>
            <a:r>
              <a:rPr lang="th-TH" altLang="th-TH" sz="44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" charset="0"/>
              </a:rPr>
              <a:t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a:t>
            </a:r>
          </a:p>
        </p:txBody>
      </p:sp>
      <p:pic>
        <p:nvPicPr>
          <p:cNvPr id="17411" name="Picture 2">
            <a:extLst>
              <a:ext uri="{FF2B5EF4-FFF2-40B4-BE49-F238E27FC236}">
                <a16:creationId xmlns:a16="http://schemas.microsoft.com/office/drawing/2014/main" id="{D1A1B14B-B7F8-42E6-9334-27D93155D05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" t="81609" r="1904" b="4816"/>
          <a:stretch>
            <a:fillRect/>
          </a:stretch>
        </p:blipFill>
        <p:spPr>
          <a:xfrm>
            <a:off x="179512" y="2554972"/>
            <a:ext cx="8661400" cy="1296714"/>
          </a:xfrm>
          <a:noFill/>
        </p:spPr>
      </p:pic>
      <p:sp>
        <p:nvSpPr>
          <p:cNvPr id="4" name="ดาว: 5 แฉก 3">
            <a:extLst>
              <a:ext uri="{FF2B5EF4-FFF2-40B4-BE49-F238E27FC236}">
                <a16:creationId xmlns:a16="http://schemas.microsoft.com/office/drawing/2014/main" id="{1FD3DEC5-6D66-4139-9862-9C2D3BC35061}"/>
              </a:ext>
            </a:extLst>
          </p:cNvPr>
          <p:cNvSpPr/>
          <p:nvPr/>
        </p:nvSpPr>
        <p:spPr>
          <a:xfrm>
            <a:off x="2267744" y="3147814"/>
            <a:ext cx="432048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9494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8E3ABE16-4D4E-401B-AF00-6BAAB3263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2EA160C7-E560-4DCB-98EE-49CF7482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FE7818-504F-485E-A0E9-D809494FBDD0}" type="slidenum">
              <a:rPr lang="en-US" altLang="th-TH" smtClean="0"/>
              <a:pPr>
                <a:defRPr/>
              </a:pPr>
              <a:t>7</a:t>
            </a:fld>
            <a:endParaRPr lang="en-US" altLang="th-TH"/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F68B2020-99BA-4666-B97C-6F7BD2CA49DF}"/>
              </a:ext>
            </a:extLst>
          </p:cNvPr>
          <p:cNvSpPr/>
          <p:nvPr/>
        </p:nvSpPr>
        <p:spPr>
          <a:xfrm>
            <a:off x="611560" y="123477"/>
            <a:ext cx="8280920" cy="4898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นโยบายการพัฒนาโรงพยาบาลส่งเสริมสุขภาพตำบล มาตรฐาน รพ.สต.ติดดาว</a:t>
            </a:r>
            <a:b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(ยกระดับตามขั้นบันได 3 ขั้น) จังหวัดอุตรดิตถ์ ปีงบประมาณ 2563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รพ.สต ที่ผ่านระดับ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5 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ดาว นำมาวิเคราะห์ตามเกณฑ์บันได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3 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ขั้น ดังนี้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2000" b="1" u="sng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ระดับคะแนนแยกรายหมวด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พื้นฐาน  (ค่าคะแนน 80.00-86.66 มีค่าเท่ากับ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  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ดี         (ค่าคะแนน 86.67-93.33 มีค่าเท่ากับ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2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ดีมาก    (ค่าคะแนน 93.34-100 	มีค่าเท่ากับ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3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2000" b="1" u="sng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การแปรผลคะแนนรวม 5 หมวด ตาม บันได 3 ขั้น (มาตรฐาน รพ.สต.ติดดาว)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ขั้นพื้นฐาน (ขั้น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 ผลรวมคะแนน เท่ากับ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≤ 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9 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ขั้นดี (ขั้น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2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        ผลรวมคะแนน เท่ากับ  10-14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ขั้นดีมาก (ขั้น </a:t>
            </a:r>
            <a:r>
              <a:rPr lang="en-US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3</a:t>
            </a:r>
            <a:r>
              <a:rPr lang="th-TH" sz="2000" b="1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   ผลรวมคะแนน เท่ากับ 15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2000" b="1" u="sng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เป้าหมาย (ยกระดับตามขั้นบันได 3 ขั้น)  ปี 2563 ดังนี้ 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รพ.สต. ขั้น พื้นฐาน  ร้อยละ 100 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รพ.สต. ขั้น ดี         ร้อยละ  80</a:t>
            </a: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indent="457200">
              <a:spcAft>
                <a:spcPts val="0"/>
              </a:spcAft>
            </a:pPr>
            <a:r>
              <a:rPr lang="th-TH" sz="20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- รพ.สต. ขั้น ดีมาก    ร้อยละ  60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74609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4CD4FA6-9EC7-4293-B990-294C4D54A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1720" y="2133600"/>
            <a:ext cx="5257800" cy="766762"/>
          </a:xfrm>
        </p:spPr>
        <p:txBody>
          <a:bodyPr/>
          <a:lstStyle/>
          <a:p>
            <a:r>
              <a:rPr lang="th-TH" sz="5400" dirty="0"/>
              <a:t>เรื่อง แจ้งให้ทราบ 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E092542-3EA7-462E-B7CF-5C57215B4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97CD5048-9ADC-4E57-9C83-44E15348A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70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21321084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DE3038E-5298-4D31-96C6-7322EC276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3884" y="806648"/>
            <a:ext cx="4320480" cy="1296144"/>
          </a:xfrm>
        </p:spPr>
        <p:txBody>
          <a:bodyPr/>
          <a:lstStyle/>
          <a:p>
            <a:pPr algn="ctr"/>
            <a:r>
              <a:rPr lang="en-US" sz="4400" b="1" dirty="0"/>
              <a:t>RDU  Community</a:t>
            </a:r>
            <a:endParaRPr lang="th-TH" sz="4400" b="1" dirty="0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12F24CA-5A26-4829-9FB3-FDCF4BA75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54" y="1059582"/>
            <a:ext cx="2311958" cy="1497745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dirty="0"/>
              <a:t>RDU</a:t>
            </a:r>
            <a:br>
              <a:rPr lang="en-US" sz="6000" dirty="0"/>
            </a:br>
            <a:endParaRPr lang="th-TH" sz="6000" dirty="0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87DABB95-5815-4C4B-8BA1-637E9BDD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9BBD7-19E1-4AA8-B718-BA4504BD84C6}" type="slidenum">
              <a:rPr lang="th-TH" altLang="th-TH" smtClean="0"/>
              <a:pPr>
                <a:defRPr/>
              </a:pPr>
              <a:t>71</a:t>
            </a:fld>
            <a:endParaRPr lang="th-TH" altLang="th-TH"/>
          </a:p>
        </p:txBody>
      </p:sp>
      <p:sp>
        <p:nvSpPr>
          <p:cNvPr id="6" name="ลูกศร: ขวา 5">
            <a:extLst>
              <a:ext uri="{FF2B5EF4-FFF2-40B4-BE49-F238E27FC236}">
                <a16:creationId xmlns:a16="http://schemas.microsoft.com/office/drawing/2014/main" id="{0F1C29D5-2AE9-4E94-ADB4-2990E7A807D2}"/>
              </a:ext>
            </a:extLst>
          </p:cNvPr>
          <p:cNvSpPr/>
          <p:nvPr/>
        </p:nvSpPr>
        <p:spPr>
          <a:xfrm>
            <a:off x="3203848" y="1131590"/>
            <a:ext cx="100811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1948BBCC-B9CA-410E-84EC-7A1383888BFB}"/>
              </a:ext>
            </a:extLst>
          </p:cNvPr>
          <p:cNvSpPr txBox="1"/>
          <p:nvPr/>
        </p:nvSpPr>
        <p:spPr>
          <a:xfrm>
            <a:off x="5989445" y="2571750"/>
            <a:ext cx="1202432" cy="781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/>
              <a:t>คบส. </a:t>
            </a:r>
          </a:p>
        </p:txBody>
      </p:sp>
      <p:pic>
        <p:nvPicPr>
          <p:cNvPr id="10" name="กราฟิก 9" descr="โรงพยาบาล">
            <a:extLst>
              <a:ext uri="{FF2B5EF4-FFF2-40B4-BE49-F238E27FC236}">
                <a16:creationId xmlns:a16="http://schemas.microsoft.com/office/drawing/2014/main" id="{68AD3B10-0C74-4355-BD50-CCF34B0B3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20601" y="3014527"/>
            <a:ext cx="914400" cy="914400"/>
          </a:xfrm>
          <a:prstGeom prst="rect">
            <a:avLst/>
          </a:prstGeom>
        </p:spPr>
      </p:pic>
      <p:pic>
        <p:nvPicPr>
          <p:cNvPr id="12" name="กราฟิก 11" descr="หูฟังของแพทย์">
            <a:extLst>
              <a:ext uri="{FF2B5EF4-FFF2-40B4-BE49-F238E27FC236}">
                <a16:creationId xmlns:a16="http://schemas.microsoft.com/office/drawing/2014/main" id="{73951931-61EB-40CB-9AFB-41544387D6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3909" y="3100958"/>
            <a:ext cx="914400" cy="914400"/>
          </a:xfrm>
          <a:prstGeom prst="rect">
            <a:avLst/>
          </a:prstGeom>
        </p:spPr>
      </p:pic>
      <p:pic>
        <p:nvPicPr>
          <p:cNvPr id="14" name="กราฟิก 13" descr="เข็ม">
            <a:extLst>
              <a:ext uri="{FF2B5EF4-FFF2-40B4-BE49-F238E27FC236}">
                <a16:creationId xmlns:a16="http://schemas.microsoft.com/office/drawing/2014/main" id="{321FF2E6-9045-4B70-BA7F-B92FD7116E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45432" y="2092292"/>
            <a:ext cx="914400" cy="914400"/>
          </a:xfrm>
          <a:prstGeom prst="rect">
            <a:avLst/>
          </a:prstGeom>
        </p:spPr>
      </p:pic>
      <p:pic>
        <p:nvPicPr>
          <p:cNvPr id="16" name="กราฟิก 15" descr="การแพทย์">
            <a:extLst>
              <a:ext uri="{FF2B5EF4-FFF2-40B4-BE49-F238E27FC236}">
                <a16:creationId xmlns:a16="http://schemas.microsoft.com/office/drawing/2014/main" id="{F59A518C-98F1-41FC-BCBF-8749A5CD3F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0363" y="2040272"/>
            <a:ext cx="914400" cy="914400"/>
          </a:xfrm>
          <a:prstGeom prst="rect">
            <a:avLst/>
          </a:prstGeom>
        </p:spPr>
      </p:pic>
      <p:pic>
        <p:nvPicPr>
          <p:cNvPr id="18" name="กราฟิก 17" descr="กลุ่มบุคคล">
            <a:hlinkClick r:id="rId10" action="ppaction://hlinkfile"/>
            <a:extLst>
              <a:ext uri="{FF2B5EF4-FFF2-40B4-BE49-F238E27FC236}">
                <a16:creationId xmlns:a16="http://schemas.microsoft.com/office/drawing/2014/main" id="{CC92CAE0-93BF-4503-AE68-DB4DD18C0A3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41413" y="335343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5184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somed_hcis\Desktop\QR code เอกสารตรวจเยี่ยม.jpg">
            <a:extLst>
              <a:ext uri="{FF2B5EF4-FFF2-40B4-BE49-F238E27FC236}">
                <a16:creationId xmlns:a16="http://schemas.microsoft.com/office/drawing/2014/main" id="{9E2B9E72-B772-42DA-BC80-8A2BA777B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071688"/>
            <a:ext cx="3168352" cy="290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Box 2">
            <a:extLst>
              <a:ext uri="{FF2B5EF4-FFF2-40B4-BE49-F238E27FC236}">
                <a16:creationId xmlns:a16="http://schemas.microsoft.com/office/drawing/2014/main" id="{FDF9AA2F-632D-4658-8C0D-2A684CEA7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640" y="339502"/>
            <a:ext cx="745460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th-TH" altLang="th-TH" sz="4000" b="1" dirty="0">
                <a:latin typeface="2005_iannnnnUBC" pitchFamily="2" charset="0"/>
                <a:cs typeface="2005_iannnnnUBC" pitchFamily="2" charset="0"/>
              </a:rPr>
              <a:t>สามารถดาวน์โหลดเอกสาร</a:t>
            </a:r>
            <a:r>
              <a:rPr lang="th-TH" altLang="th-TH" sz="4000" b="1" dirty="0" err="1">
                <a:latin typeface="2005_iannnnnUBC" pitchFamily="2" charset="0"/>
                <a:cs typeface="2005_iannnnnUBC" pitchFamily="2" charset="0"/>
              </a:rPr>
              <a:t>ต่างๆ</a:t>
            </a:r>
            <a:r>
              <a:rPr lang="th-TH" altLang="th-TH" sz="4000" b="1" dirty="0">
                <a:latin typeface="2005_iannnnnUBC" pitchFamily="2" charset="0"/>
                <a:cs typeface="2005_iannnnnUBC" pitchFamily="2" charset="0"/>
              </a:rPr>
              <a:t> ได้ที่ </a:t>
            </a:r>
            <a:r>
              <a:rPr lang="en-US" altLang="th-TH" sz="4000" dirty="0">
                <a:latin typeface="2005_iannnnnUBC" pitchFamily="2" charset="0"/>
                <a:cs typeface="2005_iannnnnUBC" pitchFamily="2" charset="0"/>
              </a:rPr>
              <a:t>https://drive.google.com/open?id=</a:t>
            </a:r>
            <a:r>
              <a:rPr lang="th-TH" altLang="th-TH" sz="4000" dirty="0">
                <a:latin typeface="2005_iannnnnUBC" pitchFamily="2" charset="0"/>
                <a:cs typeface="2005_iannnnnUBC" pitchFamily="2" charset="0"/>
              </a:rPr>
              <a:t>1</a:t>
            </a:r>
            <a:r>
              <a:rPr lang="en-US" altLang="th-TH" sz="4000" dirty="0" err="1">
                <a:latin typeface="2005_iannnnnUBC" pitchFamily="2" charset="0"/>
                <a:cs typeface="2005_iannnnnUBC" pitchFamily="2" charset="0"/>
              </a:rPr>
              <a:t>kFUqMRNaS</a:t>
            </a:r>
            <a:r>
              <a:rPr lang="th-TH" altLang="th-TH" sz="4000" dirty="0">
                <a:latin typeface="2005_iannnnnUBC" pitchFamily="2" charset="0"/>
                <a:cs typeface="2005_iannnnnUBC" pitchFamily="2" charset="0"/>
              </a:rPr>
              <a:t>9</a:t>
            </a:r>
            <a:r>
              <a:rPr lang="en-US" altLang="th-TH" sz="4000" dirty="0">
                <a:latin typeface="2005_iannnnnUBC" pitchFamily="2" charset="0"/>
                <a:cs typeface="2005_iannnnnUBC" pitchFamily="2" charset="0"/>
              </a:rPr>
              <a:t>y</a:t>
            </a:r>
            <a:r>
              <a:rPr lang="th-TH" altLang="th-TH" sz="4000" dirty="0">
                <a:latin typeface="2005_iannnnnUBC" pitchFamily="2" charset="0"/>
                <a:cs typeface="2005_iannnnnUBC" pitchFamily="2" charset="0"/>
              </a:rPr>
              <a:t>6</a:t>
            </a:r>
            <a:r>
              <a:rPr lang="en-US" altLang="th-TH" sz="4000" dirty="0" err="1">
                <a:latin typeface="2005_iannnnnUBC" pitchFamily="2" charset="0"/>
                <a:cs typeface="2005_iannnnnUBC" pitchFamily="2" charset="0"/>
              </a:rPr>
              <a:t>eNTU</a:t>
            </a:r>
            <a:r>
              <a:rPr lang="th-TH" altLang="th-TH" sz="4000" dirty="0">
                <a:latin typeface="2005_iannnnnUBC" pitchFamily="2" charset="0"/>
                <a:cs typeface="2005_iannnnnUBC" pitchFamily="2" charset="0"/>
              </a:rPr>
              <a:t>8</a:t>
            </a:r>
            <a:r>
              <a:rPr lang="en-US" altLang="th-TH" sz="4000" dirty="0" err="1">
                <a:latin typeface="2005_iannnnnUBC" pitchFamily="2" charset="0"/>
                <a:cs typeface="2005_iannnnnUBC" pitchFamily="2" charset="0"/>
              </a:rPr>
              <a:t>mceanOT</a:t>
            </a:r>
            <a:r>
              <a:rPr lang="th-TH" altLang="th-TH" sz="4000" dirty="0">
                <a:latin typeface="2005_iannnnnUBC" pitchFamily="2" charset="0"/>
                <a:cs typeface="2005_iannnnnUBC" pitchFamily="2" charset="0"/>
              </a:rPr>
              <a:t>92</a:t>
            </a:r>
            <a:r>
              <a:rPr lang="en-US" altLang="th-TH" sz="4000" dirty="0" err="1">
                <a:latin typeface="2005_iannnnnUBC" pitchFamily="2" charset="0"/>
                <a:cs typeface="2005_iannnnnUBC" pitchFamily="2" charset="0"/>
              </a:rPr>
              <a:t>ZlSrLv</a:t>
            </a:r>
            <a:endParaRPr lang="th-TH" altLang="th-TH" sz="4000" b="1" dirty="0">
              <a:latin typeface="2005_iannnnnUBC" pitchFamily="2" charset="0"/>
              <a:cs typeface="2005_iannnnnUBC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ชื่อเรื่อง 1">
            <a:extLst>
              <a:ext uri="{FF2B5EF4-FFF2-40B4-BE49-F238E27FC236}">
                <a16:creationId xmlns:a16="http://schemas.microsoft.com/office/drawing/2014/main" id="{0AC627C4-A68F-4F69-8469-3CD1E4BB12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3063" y="141288"/>
            <a:ext cx="8331200" cy="157321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44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กำหนดการและรูปแบบของทีมประเมินจังหวัดออกตรวจประเมิน </a:t>
            </a:r>
            <a:br>
              <a:rPr lang="th-TH" sz="44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</a:br>
            <a:r>
              <a:rPr lang="th-TH" sz="44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รพ.สต. ตามเกณฑ์ รพ.สต.ติดดาว ทั้ง </a:t>
            </a:r>
            <a:r>
              <a:rPr lang="en-US" sz="44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5 </a:t>
            </a:r>
            <a:r>
              <a:rPr lang="th-TH" sz="44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หมวด</a:t>
            </a:r>
          </a:p>
        </p:txBody>
      </p:sp>
      <p:sp>
        <p:nvSpPr>
          <p:cNvPr id="12291" name="ตัวแทนเนื้อหา 2">
            <a:extLst>
              <a:ext uri="{FF2B5EF4-FFF2-40B4-BE49-F238E27FC236}">
                <a16:creationId xmlns:a16="http://schemas.microsoft.com/office/drawing/2014/main" id="{E6A5629F-6196-4230-842A-08F508D4DF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7156" y="1635646"/>
            <a:ext cx="8929687" cy="2143125"/>
          </a:xfrm>
        </p:spPr>
        <p:txBody>
          <a:bodyPr/>
          <a:lstStyle/>
          <a:p>
            <a:pPr marL="98425" indent="0" eaLnBrk="1" hangingPunct="1">
              <a:spcBef>
                <a:spcPts val="600"/>
              </a:spcBef>
              <a:buClr>
                <a:srgbClr val="C7D3E6"/>
              </a:buClr>
              <a:buFontTx/>
              <a:buChar char="-"/>
            </a:pP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กำหนดการทีมประเมินระดับจังหวัดออกตรวจประเมิน รพ.สต. </a:t>
            </a:r>
            <a:r>
              <a:rPr lang="th-TH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วันที่ </a:t>
            </a:r>
            <a:r>
              <a:rPr lang="en-US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11 – 18 </a:t>
            </a:r>
            <a:r>
              <a:rPr lang="th-TH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พฤษภาคม </a:t>
            </a:r>
            <a:r>
              <a:rPr lang="en-US" altLang="th-TH" sz="28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2563 </a:t>
            </a:r>
            <a:endParaRPr lang="th-TH" altLang="th-TH" sz="2800" b="1" dirty="0">
              <a:solidFill>
                <a:srgbClr val="FF0000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  <a:p>
            <a:pPr marL="98425" indent="0" eaLnBrk="1" hangingPunct="1">
              <a:spcBef>
                <a:spcPts val="600"/>
              </a:spcBef>
              <a:buClr>
                <a:srgbClr val="C7D3E6"/>
              </a:buClr>
              <a:buFontTx/>
              <a:buChar char="-"/>
            </a:pP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จำนวน รพ.สต.ที่ออกประเมิน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89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แห่ง</a:t>
            </a:r>
            <a:endParaRPr lang="en-US" altLang="th-TH" sz="2800" b="1" dirty="0">
              <a:solidFill>
                <a:schemeClr val="tx1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  <a:p>
            <a:pPr marL="98425" indent="0" eaLnBrk="1" hangingPunct="1">
              <a:spcBef>
                <a:spcPts val="600"/>
              </a:spcBef>
              <a:buClr>
                <a:srgbClr val="C7D3E6"/>
              </a:buClr>
              <a:buFontTx/>
              <a:buChar char="-"/>
            </a:pP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รูปแบบคือ ทีมประเมินระดับจังหวัดแบ่งเป็น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ทีม ประเมิน รพ.สต.จำนวน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18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แห่ง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/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วัน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x 6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วันทำการ</a:t>
            </a:r>
          </a:p>
          <a:p>
            <a:pPr marL="98425" indent="0" eaLnBrk="1" hangingPunct="1">
              <a:spcBef>
                <a:spcPts val="600"/>
              </a:spcBef>
              <a:buClr>
                <a:srgbClr val="C7D3E6"/>
              </a:buClr>
              <a:buFontTx/>
              <a:buChar char="-"/>
            </a:pP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แต่ละทีมรับฟังการนำเสนอ ของ รพ.สต. (เช้า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แห่ง และบ่าย </a:t>
            </a:r>
            <a:r>
              <a:rPr lang="en-US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3 </a:t>
            </a:r>
            <a:r>
              <a:rPr lang="th-TH" altLang="th-TH" sz="2800" b="1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แห่ง) ภายหลังการตรวจประเมินเสร็จสิ้น</a:t>
            </a:r>
            <a:endParaRPr lang="en-US" altLang="th-TH" sz="2800" dirty="0">
              <a:solidFill>
                <a:srgbClr val="404040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  <p:sp>
        <p:nvSpPr>
          <p:cNvPr id="12292" name="TextBox 3">
            <a:extLst>
              <a:ext uri="{FF2B5EF4-FFF2-40B4-BE49-F238E27FC236}">
                <a16:creationId xmlns:a16="http://schemas.microsoft.com/office/drawing/2014/main" id="{7C478136-A25E-46F5-A279-C8147FF41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951088"/>
            <a:ext cx="892968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794" tIns="39397" rIns="78794" bIns="39397">
            <a:spAutoFit/>
          </a:bodyPr>
          <a:lstStyle>
            <a:lvl1pPr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»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*</a:t>
            </a:r>
            <a:r>
              <a:rPr lang="th-TH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รพ.สต.ประเมินตนเองตามเกณฑ์ รพ.สต.ติดดาว ด้านงานเภสัชกรรม </a:t>
            </a:r>
            <a:r>
              <a:rPr lang="en-US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RDU </a:t>
            </a:r>
            <a:r>
              <a:rPr lang="th-TH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และคบส.</a:t>
            </a:r>
          </a:p>
          <a:p>
            <a:pPr algn="ctr" eaLnBrk="1" hangingPunct="1">
              <a:buFontTx/>
              <a:buNone/>
            </a:pPr>
            <a:r>
              <a:rPr lang="th-TH" altLang="th-TH" sz="32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</a:rPr>
              <a:t>*ทีมจังหวัดออกประเมินตามแนวทางการตรวจประเมินฯ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85D123B-4455-48CC-8D15-ACDC7C357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118268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 eaLnBrk="1" hangingPunct="1">
              <a:buClr>
                <a:srgbClr val="FFFFFF"/>
              </a:buClr>
              <a:buFont typeface="Roboto Condensed" charset="0"/>
              <a:buNone/>
              <a:defRPr/>
            </a:pPr>
            <a:r>
              <a:rPr lang="th-TH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ประเด็นเพิ่มเติมจากเขตสุขภาพที่ </a:t>
            </a:r>
            <a:r>
              <a:rPr lang="en-US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2 </a:t>
            </a:r>
            <a:r>
              <a:rPr lang="th-TH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การประเมิน รพ.สต.ติดดาว หมวด </a:t>
            </a:r>
            <a:r>
              <a:rPr lang="en-US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4</a:t>
            </a:r>
            <a:r>
              <a:rPr lang="th-TH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                                 งานคุ้มครองผู้บริโภค (คบส.) ปีงบประมาณ </a:t>
            </a:r>
            <a:r>
              <a:rPr lang="en-US" sz="4000" b="1">
                <a:solidFill>
                  <a:schemeClr val="tx1"/>
                </a:solidFill>
                <a:latin typeface="2005_iannnnnUBC" pitchFamily="2" charset="0"/>
                <a:ea typeface="2005_iannnnnUBC" pitchFamily="2" charset="0"/>
                <a:cs typeface="2005_iannnnnUBC" pitchFamily="2" charset="0"/>
                <a:sym typeface="Roboto Condensed" charset="0"/>
              </a:rPr>
              <a:t>2563</a:t>
            </a:r>
            <a:endParaRPr lang="th-TH" sz="4000" b="1">
              <a:solidFill>
                <a:srgbClr val="FFFFFF"/>
              </a:solidFill>
              <a:latin typeface="2005_iannnnnUBC" pitchFamily="2" charset="0"/>
              <a:ea typeface="2005_iannnnnUBC" pitchFamily="2" charset="0"/>
              <a:cs typeface="2005_iannnnnUBC" pitchFamily="2" charset="0"/>
              <a:sym typeface="Roboto Condensed" charset="0"/>
            </a:endParaRPr>
          </a:p>
        </p:txBody>
      </p:sp>
      <p:sp>
        <p:nvSpPr>
          <p:cNvPr id="13315" name="ตัวแทนเนื้อหา 2">
            <a:extLst>
              <a:ext uri="{FF2B5EF4-FFF2-40B4-BE49-F238E27FC236}">
                <a16:creationId xmlns:a16="http://schemas.microsoft.com/office/drawing/2014/main" id="{A8428C51-EBAE-455F-A45C-F14B4BE8955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68300" y="1643063"/>
            <a:ext cx="8775700" cy="1928812"/>
          </a:xfrm>
        </p:spPr>
        <p:txBody>
          <a:bodyPr/>
          <a:lstStyle/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 typeface="Roboto Condensed Light" charset="0"/>
              <a:buNone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งานคุ้มครองผู้บริโภคด้านผลิตภัณฑ์สุขภาพ</a:t>
            </a:r>
          </a:p>
          <a:p>
            <a:pPr marL="98425" indent="0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Tx/>
              <a:buChar char="-"/>
            </a:pP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เน้น</a:t>
            </a:r>
            <a:r>
              <a:rPr lang="th-TH" altLang="th-TH" sz="3400" b="1" u="sng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การสุ่ม</a:t>
            </a: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ร้านค้า</a:t>
            </a:r>
            <a:r>
              <a:rPr lang="en-US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/</a:t>
            </a:r>
            <a:r>
              <a:rPr lang="th-TH" altLang="th-TH" sz="3400" b="1" dirty="0">
                <a:solidFill>
                  <a:srgbClr val="263248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ร้านชำและบ้านผู้ป่วยโรคเรื้อรังตามเกณฑ์ </a:t>
            </a:r>
          </a:p>
          <a:p>
            <a:pPr marL="98425" indent="0" algn="ctr" eaLnBrk="1" hangingPunct="1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FontTx/>
              <a:buChar char="-"/>
            </a:pPr>
            <a:r>
              <a:rPr lang="th-TH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***สุ่มร้านค้า</a:t>
            </a:r>
            <a:r>
              <a:rPr lang="en-US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/</a:t>
            </a:r>
            <a:r>
              <a:rPr lang="th-TH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ร้านชำ </a:t>
            </a:r>
            <a:r>
              <a:rPr lang="en-US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 </a:t>
            </a:r>
            <a:r>
              <a:rPr lang="th-TH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ร้านและบ้านผู้ป่วยโรคเรื้อรัง </a:t>
            </a:r>
            <a:r>
              <a:rPr lang="en-US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1 </a:t>
            </a:r>
            <a:r>
              <a:rPr lang="th-TH" altLang="th-TH" sz="3400" b="1" dirty="0">
                <a:solidFill>
                  <a:srgbClr val="FF0000"/>
                </a:solidFill>
                <a:latin typeface="2005_iannnnnUBC" pitchFamily="2" charset="0"/>
                <a:cs typeface="2005_iannnnnUBC" pitchFamily="2" charset="0"/>
                <a:sym typeface="Roboto Condensed Light" charset="0"/>
              </a:rPr>
              <a:t>หลัง***</a:t>
            </a:r>
            <a:endParaRPr lang="th-TH" altLang="th-TH" sz="2400" dirty="0">
              <a:solidFill>
                <a:srgbClr val="FF0000"/>
              </a:solidFill>
              <a:latin typeface="2005_iannnnnUBC" pitchFamily="2" charset="0"/>
              <a:cs typeface="2005_iannnnnUBC" pitchFamily="2" charset="0"/>
              <a:sym typeface="Roboto Condensed Light" charset="0"/>
            </a:endParaRPr>
          </a:p>
        </p:txBody>
      </p:sp>
      <p:sp>
        <p:nvSpPr>
          <p:cNvPr id="7" name="สี่เหลี่ยมมุมมน 6">
            <a:extLst>
              <a:ext uri="{FF2B5EF4-FFF2-40B4-BE49-F238E27FC236}">
                <a16:creationId xmlns:a16="http://schemas.microsoft.com/office/drawing/2014/main" id="{D6D8F667-F425-47A0-8837-C61700960463}"/>
              </a:ext>
            </a:extLst>
          </p:cNvPr>
          <p:cNvSpPr/>
          <p:nvPr/>
        </p:nvSpPr>
        <p:spPr>
          <a:xfrm>
            <a:off x="1362845" y="3723878"/>
            <a:ext cx="6786610" cy="1143008"/>
          </a:xfrm>
          <a:prstGeom prst="roundRect">
            <a:avLst/>
          </a:prstGeom>
          <a:solidFill>
            <a:srgbClr val="FF99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kern="0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Arial"/>
              </a:rPr>
              <a:t>ไม่ควรนำเกณฑ์ประเมินใดๆ มาเพิ่มเกินความจำเป็น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kern="0" dirty="0">
                <a:solidFill>
                  <a:schemeClr val="tx1"/>
                </a:solidFill>
                <a:latin typeface="2005_iannnnnUBC" pitchFamily="2" charset="0"/>
                <a:cs typeface="2005_iannnnnUBC" pitchFamily="2" charset="0"/>
                <a:sym typeface="Arial"/>
              </a:rPr>
              <a:t>“รพ.สต.ติดดาว ไม่ใช่ที่ฝากเกณฑ์”</a:t>
            </a:r>
            <a:endParaRPr lang="th-TH" sz="3600" kern="0" dirty="0"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2108</Words>
  <Application>Microsoft Office PowerPoint</Application>
  <PresentationFormat>นำเสนอทางหน้าจอ (16:9)</PresentationFormat>
  <Paragraphs>288</Paragraphs>
  <Slides>72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72</vt:i4>
      </vt:variant>
    </vt:vector>
  </HeadingPairs>
  <TitlesOfParts>
    <vt:vector size="82" baseType="lpstr">
      <vt:lpstr>Wingdings 3</vt:lpstr>
      <vt:lpstr>TH SarabunPSK</vt:lpstr>
      <vt:lpstr>Roboto Condensed</vt:lpstr>
      <vt:lpstr>TH SarabunIT๙</vt:lpstr>
      <vt:lpstr>Arial</vt:lpstr>
      <vt:lpstr>Wingdings</vt:lpstr>
      <vt:lpstr>Roboto Condensed Light</vt:lpstr>
      <vt:lpstr>Calibri</vt:lpstr>
      <vt:lpstr>2005_iannnnnUBC</vt:lpstr>
      <vt:lpstr>Salerio template</vt:lpstr>
      <vt:lpstr>งานนำเสนอ PowerPoint</vt:lpstr>
      <vt:lpstr>งานนำเสนอ PowerPoint</vt:lpstr>
      <vt:lpstr>การแบ่ง Zone ประเมิน  ประเด็น รพสต .ติดดาว ด้าน คบส. </vt:lpstr>
      <vt:lpstr>งานนำเสนอ PowerPoint</vt:lpstr>
      <vt:lpstr>งานนำเสนอ PowerPoint</vt:lpstr>
      <vt:lpstr>รูปแบบการประเมิน  รพ.สต ติดดาว ประจำปี 2563  จากคณะกรรมการจังหวัดอุตรดิตถ์ </vt:lpstr>
      <vt:lpstr>งานนำเสนอ PowerPoint</vt:lpstr>
      <vt:lpstr>กำหนดการและรูปแบบของทีมประเมินจังหวัดออกตรวจประเมิน  รพ.สต. ตามเกณฑ์ รพ.สต.ติดดาว ทั้ง 5 หมวด</vt:lpstr>
      <vt:lpstr>ประเด็นเพิ่มเติมจากเขตสุขภาพที่ 2 การประเมิน รพ.สต.ติดดาว หมวด 4                                 งานคุ้มครองผู้บริโภค (คบส.) ปีงบประมาณ 2563</vt:lpstr>
      <vt:lpstr>แนวทางการประเมินรพ.สต.ติดดาว  หมวด 4 ข้อ 4.6  งานเภสัชกรรม RDU และคบส</vt:lpstr>
      <vt:lpstr>ประเด็นสำคัญที่ทีมระดับจังหวัดดำเนินการประเมิน</vt:lpstr>
      <vt:lpstr>เอกสารที่เจ้าหน้าที่ รพ.สต. ควรเตรียมไว้ล่วงหน้าตามเกณฑ์ฯ</vt:lpstr>
      <vt:lpstr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vt:lpstr>
      <vt:lpstr>งานนำเสนอ PowerPoint</vt:lpstr>
      <vt:lpstr>งานนำเสนอ PowerPoint</vt:lpstr>
      <vt:lpstr>                    ๑.มีคณะทำงานคุ้มครองผู้บริโภคระดับอำเภอ</vt:lpstr>
      <vt:lpstr>บทบาทหน้าที่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Slide คืนข้อมูล  จาก คภส.สสจ.อุตรดิตถ์  </vt:lpstr>
      <vt:lpstr> 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โครงการ บวร.พื้นที่ รพ.สต.ม่อนดินแดง และเทศบาลตำบลท่าเสา</vt:lpstr>
      <vt:lpstr>งานนำเสนอ PowerPoint</vt:lpstr>
      <vt:lpstr>งานนำเสนอ PowerPoint</vt:lpstr>
      <vt:lpstr> 1.3 ร้านค้า/ร้านชำ และบ้านผู้ป่วยโรคเรื้อรัง ไม่พบผลิตภัณฑ์สุขภาพ ผิดกฎหมาย   </vt:lpstr>
      <vt:lpstr>งานนำเสนอ PowerPoint</vt:lpstr>
      <vt:lpstr>งานนำเสนอ PowerPoint</vt:lpstr>
      <vt:lpstr>งานนำเสนอ PowerPoint</vt:lpstr>
      <vt:lpstr>หลักฐาน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ยกตัวอย่าง</vt:lpstr>
      <vt:lpstr>งานนำเสนอ PowerPoint</vt:lpstr>
      <vt:lpstr>งานนำเสนอ PowerPoint</vt:lpstr>
      <vt:lpstr>งานนำเสนอ PowerPoint</vt:lpstr>
      <vt:lpstr>กิจกรรม การประเมิน </vt:lpstr>
      <vt:lpstr>บทบาทหน้าที่ </vt:lpstr>
      <vt:lpstr>อสม. ครู/นักเรียน อย.น้อย</vt:lpstr>
      <vt:lpstr>ผู้ประกอบการร้านค้า แผงลอยจำหน่ายอาหาร </vt:lpstr>
      <vt:lpstr>งานนำเสนอ PowerPoint</vt:lpstr>
      <vt:lpstr>ผู้ประกอบการร้านค้า แผงลอยจำหน่ายอาหาร </vt:lpstr>
      <vt:lpstr>ผู้ป่วยโรคเรื้อรัง</vt:lpstr>
      <vt:lpstr>เครือข่ายเจ้าหน้าที่ที่ปฏิบัติงานคุ้มครองผู้บริโภคในระดับอำเภอ</vt:lpstr>
      <vt:lpstr>เครือข่ายเจ้าหน้าที่ที่ปฏิบัติงานคุ้มครองผู้บริโภคในระดับอำเภอ</vt:lpstr>
      <vt:lpstr>งานนำเสนอ PowerPoint</vt:lpstr>
      <vt:lpstr> เครือข่ายคุ้มครองผู้บริโภคในพื้นที่ มีส่วนร่วมในการแก้ไขปัญหา ด้านการคุ้มครองผู้บริโภคที่สอดคล้องกับ OTOP 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การทำ AR หาแนวทางแก้ไข  จัดทำเป็นแผนงาน OTOP ได้  </vt:lpstr>
      <vt:lpstr>งานนำเสนอ PowerPoint</vt:lpstr>
      <vt:lpstr>การเตรียมความพร้อม เพื่อรับการประเมินโดยทีม คปสอ.เมืองอุตรดิตถ์ วันที่ 23 – 27 มีนาคม 2563 และเตรียมรับประเมินจากคณะกรรมการจังหวัด วันที่ 11 – 18 เมษายน 2563   </vt:lpstr>
      <vt:lpstr>เอกสารที่เจ้าหน้าที่ รพ.สต. ควรเตรียมไว้ล่วงหน้าตามเกณฑ์ฯ</vt:lpstr>
      <vt:lpstr>การใช้ภาคีเครือข่ายวิชาชีพในพื้นที่ เข้าไปมีบทบาทล่วงหน้า                                            ก่อนทีมประเมินระดับจังหวัดเข้าตรวจประเมิน</vt:lpstr>
      <vt:lpstr>เรื่อง แจ้งให้ทราบ </vt:lpstr>
      <vt:lpstr>RDU  Community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HA Internet</dc:creator>
  <cp:lastModifiedBy>Administrator</cp:lastModifiedBy>
  <cp:revision>140</cp:revision>
  <cp:lastPrinted>2018-07-17T02:55:26Z</cp:lastPrinted>
  <dcterms:modified xsi:type="dcterms:W3CDTF">2020-03-12T09:55:40Z</dcterms:modified>
</cp:coreProperties>
</file>