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6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A135"/>
    <a:srgbClr val="37A737"/>
    <a:srgbClr val="0065B0"/>
    <a:srgbClr val="2C842C"/>
    <a:srgbClr val="0000CC"/>
    <a:srgbClr val="BF95DF"/>
    <a:srgbClr val="A365D1"/>
    <a:srgbClr val="FF696D"/>
    <a:srgbClr val="FF7C80"/>
    <a:srgbClr val="FFB3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-48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2985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284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9330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005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09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016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9024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210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691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325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232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4CC31-2835-4764-B8CE-DA2D0CCAC86E}" type="datetimeFigureOut">
              <a:rPr lang="en-US" smtClean="0"/>
              <a:pPr/>
              <a:t>11/23/2014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AB791-89BD-486A-81F8-2C0FFE5785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863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341129" y="1326513"/>
            <a:ext cx="9565821" cy="2382591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การคาดประมาณปริมาณการใช้และการเบิก</a:t>
            </a:r>
            <a:br>
              <a:rPr lang="th-TH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h-TH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วัคซีนไข้สมองอักเสบเจอีชนิดเชื้อเป็น (</a:t>
            </a:r>
            <a:r>
              <a:rPr lang="en-US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</a:t>
            </a:r>
            <a:r>
              <a:rPr lang="th-TH" sz="36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3600" b="1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27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89714" y="-1287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</a:t>
            </a:r>
            <a:endParaRPr lang="en-US" sz="4000" b="1" dirty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94708" y="3280952"/>
            <a:ext cx="10928800" cy="1197262"/>
          </a:xfrm>
        </p:spPr>
        <p:txBody>
          <a:bodyPr/>
          <a:lstStyle/>
          <a:p>
            <a:pPr marL="0" indent="0">
              <a:buNone/>
            </a:pPr>
            <a:endParaRPr lang="th-TH" sz="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ประมาณ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การใช้วัคซีน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LAJE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ตาม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จำนวนเด็กที่ต้อง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ได้รับวัคซีน  </a:t>
            </a:r>
          </a:p>
          <a:p>
            <a:pPr marL="0" indent="0">
              <a:buNone/>
            </a:pPr>
            <a:endParaRPr lang="th-TH" sz="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มุมมน 14"/>
          <p:cNvSpPr/>
          <p:nvPr/>
        </p:nvSpPr>
        <p:spPr>
          <a:xfrm>
            <a:off x="1" y="1333768"/>
            <a:ext cx="6555346" cy="971551"/>
          </a:xfrm>
          <a:prstGeom prst="roundRect">
            <a:avLst/>
          </a:prstGeom>
          <a:solidFill>
            <a:srgbClr val="FF9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การคาด</a:t>
            </a:r>
            <a:r>
              <a:rPr lang="th-TH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ประมาณปริมาณการใช้วัคซีน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สี่เหลี่ยมมุมมน 14"/>
          <p:cNvSpPr/>
          <p:nvPr/>
        </p:nvSpPr>
        <p:spPr>
          <a:xfrm>
            <a:off x="1124754" y="2684237"/>
            <a:ext cx="5662411" cy="662782"/>
          </a:xfrm>
          <a:prstGeom prst="roundRect">
            <a:avLst/>
          </a:prstGeom>
          <a:solidFill>
            <a:srgbClr val="88E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เด็กอายุ 1 ปี (เกิดตั้งแต่ </a:t>
            </a:r>
            <a:r>
              <a:rPr lang="th-TH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ม.ค. 57) </a:t>
            </a:r>
            <a:endParaRPr lang="en-US" sz="24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สี่เหลี่ยมมุมมน 14"/>
          <p:cNvSpPr/>
          <p:nvPr/>
        </p:nvSpPr>
        <p:spPr>
          <a:xfrm>
            <a:off x="1137633" y="4227560"/>
            <a:ext cx="5662411" cy="662782"/>
          </a:xfrm>
          <a:prstGeom prst="roundRect">
            <a:avLst/>
          </a:prstGeom>
          <a:solidFill>
            <a:srgbClr val="88E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sz="24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เด็กอายุมากกว่า 1 ปี</a:t>
            </a:r>
            <a:endParaRPr lang="en-US" sz="24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ตัวแทนเนื้อหา 2"/>
          <p:cNvSpPr txBox="1">
            <a:spLocks/>
          </p:cNvSpPr>
          <p:nvPr/>
        </p:nvSpPr>
        <p:spPr>
          <a:xfrm>
            <a:off x="1078071" y="4854994"/>
            <a:ext cx="10928800" cy="19249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ให้ประมาณการใช้วัคซีน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JE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เชื้อตายไปจนกว่าวัคซีน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JE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เชื้อตายจะหมด </a:t>
            </a:r>
          </a:p>
          <a:p>
            <a:pPr marL="0" indent="0">
              <a:buNone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จึงประมาณการใช้วัคซีน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ในเด็กทั้งหมดตามกำหนดนัดต่อไป</a:t>
            </a:r>
            <a:endParaRPr lang="en-US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84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794312" y="1341781"/>
            <a:ext cx="116950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 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ที่ใช้ เป็นชนิด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 dose 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คิดอัตราสูญเสียร้อยละ 1 </a:t>
            </a:r>
          </a:p>
          <a:p>
            <a:endParaRPr lang="th-TH" sz="24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โดยใช้สูตร 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0" y="2833575"/>
            <a:ext cx="12191999" cy="3283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จำนวนวัคซีนในกลุ่มเป้าหมาย (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dose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จำนวนเด็กกลุ่มเป้าหมายในแต่ละเดือน (คน)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100</a:t>
            </a:r>
          </a:p>
          <a:p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              (100 - อัตราสูญเสีย)</a:t>
            </a:r>
          </a:p>
          <a:p>
            <a:endParaRPr lang="th-TH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ดังนั้น </a:t>
            </a:r>
          </a:p>
          <a:p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5576550" y="3618966"/>
            <a:ext cx="587276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889714" y="296217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0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 </a:t>
            </a:r>
            <a:r>
              <a:rPr lang="th-TH" sz="20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(2)</a:t>
            </a:r>
            <a:endParaRPr lang="en-US" sz="2000" b="1" dirty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สี่เหลี่ยมมุมมน 14"/>
          <p:cNvSpPr/>
          <p:nvPr/>
        </p:nvSpPr>
        <p:spPr>
          <a:xfrm>
            <a:off x="0" y="5042880"/>
            <a:ext cx="12192000" cy="971551"/>
          </a:xfrm>
          <a:prstGeom prst="roundRect">
            <a:avLst/>
          </a:prstGeom>
          <a:solidFill>
            <a:srgbClr val="FFB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จำนวนวัคซีน </a:t>
            </a:r>
            <a:r>
              <a:rPr lang="en-US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 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ที่ใช้ในแต่ละเดือน </a:t>
            </a:r>
            <a:r>
              <a:rPr lang="en-US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จำนวนเด็กกลุ่มเป้าหมายในแต่ละเดือน </a:t>
            </a:r>
            <a:r>
              <a:rPr lang="en-US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1.01</a:t>
            </a:r>
          </a:p>
          <a:p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(</a:t>
            </a:r>
            <a:r>
              <a:rPr lang="en-US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dose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371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640542" y="1890020"/>
            <a:ext cx="11212136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กรอก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ข้อมูลการเบิกวัคซีน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พร้อมวัคซีนชนิดอื่น ใน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แบบฟอร์ม ว. 3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endParaRPr lang="th-TH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ดาวน์โหลดได้ที่ สำนัก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โรคติดต่อทั่วไป กรมควบคุม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โรค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http://thaigcd.ddc.moph.go.th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0" indent="0">
              <a:buNone/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</a:p>
          <a:p>
            <a:pPr marL="0" indent="0">
              <a:buNone/>
            </a:pP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 marL="0" indent="0">
              <a:buNone/>
            </a:pP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h-TH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h-TH" sz="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h-TH" sz="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ส่ง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(แบบฟอร์ม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ว. 3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ให้ </a:t>
            </a:r>
            <a:r>
              <a:rPr lang="th-TH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สสอ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ภายใน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เวลาที่กำหนด </a:t>
            </a:r>
            <a:endParaRPr lang="th-TH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 หน่วย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 รพ. ส่งให้ ฝ่าย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กรรม รพ. ที่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เป็นคลัง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 </a:t>
            </a:r>
            <a:endParaRPr lang="en-US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ภายใน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เวลาที่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889714" y="14166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0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 </a:t>
            </a:r>
            <a:r>
              <a:rPr lang="th-TH" sz="20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(3)</a:t>
            </a:r>
            <a:endParaRPr lang="en-US" sz="2000" b="1" dirty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สี่เหลี่ยมมุมมน 14"/>
          <p:cNvSpPr/>
          <p:nvPr/>
        </p:nvSpPr>
        <p:spPr>
          <a:xfrm>
            <a:off x="1" y="921640"/>
            <a:ext cx="4520484" cy="817009"/>
          </a:xfrm>
          <a:prstGeom prst="roundRect">
            <a:avLst/>
          </a:prstGeom>
          <a:solidFill>
            <a:srgbClr val="FF9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การเบิกวัคซีน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สี่เหลี่ยมมุมมน 14"/>
          <p:cNvSpPr/>
          <p:nvPr/>
        </p:nvSpPr>
        <p:spPr>
          <a:xfrm>
            <a:off x="735838" y="2852045"/>
            <a:ext cx="3518079" cy="1900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กรอกข้อมูล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เป้าหมาย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ยอดคงเหลือยกมา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จำนวนผู้รับบริการ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</a:t>
            </a:r>
            <a:r>
              <a:rPr lang="th-TH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ขวดวัคซีนที่เปิดใช้ </a:t>
            </a:r>
            <a:endParaRPr lang="en-US" b="1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สี่เหลี่ยมมุมมน 14"/>
          <p:cNvSpPr/>
          <p:nvPr/>
        </p:nvSpPr>
        <p:spPr>
          <a:xfrm>
            <a:off x="4611788" y="2826287"/>
            <a:ext cx="3983865" cy="19002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โปรแกรมจะคำนวณอัตโนมัติ</a:t>
            </a:r>
          </a:p>
          <a:p>
            <a:endParaRPr lang="th-TH" b="1" dirty="0" smtClean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จำนวนวัคซีน</a:t>
            </a: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ที่ต้องการ</a:t>
            </a:r>
            <a:r>
              <a:rPr lang="th-TH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ใช้ (ขวด</a:t>
            </a: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จำนวนวัคซีนที่ขอเบิก (ขวด</a:t>
            </a: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b="1" dirty="0" smtClean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อัตรา</a:t>
            </a:r>
            <a:r>
              <a:rPr lang="th-TH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สูญเสียร้อยละ</a:t>
            </a:r>
            <a:endParaRPr lang="en-US" b="1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ลูกศรขวา 11"/>
          <p:cNvSpPr/>
          <p:nvPr/>
        </p:nvSpPr>
        <p:spPr>
          <a:xfrm>
            <a:off x="3999681" y="3490175"/>
            <a:ext cx="751262" cy="5755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9789" y="2723409"/>
            <a:ext cx="3328087" cy="40769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780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89714" y="12879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rgbClr val="FF696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สำนักงานสาธารณสุขอำเภอ</a:t>
            </a:r>
            <a:endParaRPr lang="en-US" sz="3600" b="1" dirty="0">
              <a:solidFill>
                <a:srgbClr val="FF696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14403" y="1558346"/>
            <a:ext cx="11225016" cy="5108019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ตรวจสอบความครบถ้วน ถูกต้อง ของข้อมูลการเบิกวัคซีน </a:t>
            </a:r>
          </a:p>
          <a:p>
            <a:pPr marL="0" indent="0">
              <a:buNone/>
            </a:pP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และความ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สอดคล้องของการ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เบิกให้สัมพันธ์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กับจำนวนเด็กที่ให้บริการจริง </a:t>
            </a:r>
            <a:endParaRPr lang="th-TH" sz="2400" b="1" dirty="0" smtClean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รวมทั้ง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จำนวนวัคซีนที่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เหลือ ใน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แบบฟอร์ม ว. 3</a:t>
            </a:r>
            <a:r>
              <a:rPr lang="en-US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ที่ได้จาก รพ.สต. </a:t>
            </a:r>
          </a:p>
          <a:p>
            <a:pPr marL="0" indent="0">
              <a:buNone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หากพบ ไม่มีความสอดคล้อง ขอให้สอบถาม รพ.สต. เพื่อให้</a:t>
            </a: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เบิก</a:t>
            </a: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</a:t>
            </a:r>
            <a:endParaRPr lang="th-TH" sz="24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ถูกต้อง</a:t>
            </a: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ตรงกับสภาพความเป็นจริง </a:t>
            </a:r>
            <a:endParaRPr lang="th-TH" sz="24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h-TH" sz="8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(แบบฟอร์ม ว. 3</a:t>
            </a:r>
            <a:r>
              <a:rPr lang="en-US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 ฝ่าย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กรรม รพ. 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ที่เป็นคลังวัคซีน </a:t>
            </a:r>
            <a:endParaRPr lang="th-TH" sz="2400" b="1" dirty="0" smtClean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ภายใน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เวลาที่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</a:t>
            </a:r>
          </a:p>
          <a:p>
            <a:pPr marL="0" indent="0">
              <a:buNone/>
            </a:pPr>
            <a:r>
              <a:rPr lang="th-TH" sz="8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</a:p>
          <a:p>
            <a:pPr marL="0" indent="0">
              <a:buNone/>
            </a:pP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ส่วนข้อมูลของหน่วย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บริการใน รพ.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ขอให้ฝ่าย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เภสัชกรรม </a:t>
            </a: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 ตรวจสอบ</a:t>
            </a:r>
          </a:p>
          <a:p>
            <a:pPr marL="0" indent="0">
              <a:buNone/>
            </a:pPr>
            <a:r>
              <a:rPr lang="th-TH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ความครบถ้วน ถูกต้องของ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ข้อมูลการเบิกวัคซีน เช่นเดียวกับ </a:t>
            </a:r>
            <a:r>
              <a:rPr lang="th-TH" sz="2400" b="1" dirty="0" err="1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สสอ</a:t>
            </a:r>
            <a:r>
              <a:rPr lang="th-TH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0" indent="0">
              <a:buNone/>
            </a:pP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27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89714" y="-10303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คลังวัคซีนในโรงพยาบาล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63200" y="2558116"/>
            <a:ext cx="10928800" cy="1403784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จะ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ได้รับ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JE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เชื้อ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ตาย ระหว่างวันที่ 1 – 14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ธ.ค. 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เพื่อให้บริการเดือน ธ.ค. 57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จะได้รับวัคซีน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วันที่ 1 – 14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ม.ค. 58 เพื่อให้บริการ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ม.ค.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58</a:t>
            </a:r>
            <a:endParaRPr lang="en-U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มุมมน 14"/>
          <p:cNvSpPr/>
          <p:nvPr/>
        </p:nvSpPr>
        <p:spPr>
          <a:xfrm>
            <a:off x="1" y="1063310"/>
            <a:ext cx="5653824" cy="713976"/>
          </a:xfrm>
          <a:prstGeom prst="roundRect">
            <a:avLst/>
          </a:prstGeom>
          <a:solidFill>
            <a:srgbClr val="BF9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กำหนดการจัดส่งวัคซีน 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 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ครั้งแรก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สี่เหลี่ยมมุมมน 14"/>
          <p:cNvSpPr/>
          <p:nvPr/>
        </p:nvSpPr>
        <p:spPr>
          <a:xfrm>
            <a:off x="673994" y="1931302"/>
            <a:ext cx="8727584" cy="515682"/>
          </a:xfrm>
          <a:prstGeom prst="roundRect">
            <a:avLst/>
          </a:prstGeom>
          <a:solidFill>
            <a:srgbClr val="88E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 ที่ </a:t>
            </a:r>
            <a:r>
              <a:rPr lang="en-US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GPO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จัดส่งวัคซีนตามระบบ </a:t>
            </a:r>
            <a:r>
              <a:rPr lang="en-US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VMI </a:t>
            </a:r>
            <a:r>
              <a:rPr lang="th-TH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ระหว่างวันที่ 1 – 14 ของทุกเดือน</a:t>
            </a:r>
            <a:r>
              <a:rPr lang="en-US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0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สี่เหลี่ยมมุมมน 14"/>
          <p:cNvSpPr/>
          <p:nvPr/>
        </p:nvSpPr>
        <p:spPr>
          <a:xfrm>
            <a:off x="673994" y="3403313"/>
            <a:ext cx="8727584" cy="473225"/>
          </a:xfrm>
          <a:prstGeom prst="roundRect">
            <a:avLst/>
          </a:prstGeom>
          <a:solidFill>
            <a:srgbClr val="88E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 ที่ </a:t>
            </a:r>
            <a:r>
              <a:rPr lang="en-US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GPO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จัดส่งวัคซีนตามระบบ </a:t>
            </a:r>
            <a:r>
              <a:rPr lang="en-US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VMI </a:t>
            </a:r>
            <a:r>
              <a:rPr lang="th-TH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ระหว่างวันที่ </a:t>
            </a:r>
            <a:r>
              <a:rPr lang="th-TH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</a:t>
            </a:r>
            <a:r>
              <a:rPr lang="th-TH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th-TH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31 </a:t>
            </a:r>
            <a:r>
              <a:rPr lang="th-TH" sz="20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ของทุกเดือน</a:t>
            </a:r>
            <a:r>
              <a:rPr lang="en-US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0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ตัวแทนเนื้อหา 2"/>
          <p:cNvSpPr txBox="1">
            <a:spLocks/>
          </p:cNvSpPr>
          <p:nvPr/>
        </p:nvSpPr>
        <p:spPr>
          <a:xfrm>
            <a:off x="327335" y="4300467"/>
            <a:ext cx="11774512" cy="23192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</a:t>
            </a:r>
            <a:endParaRPr lang="th-TH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จำนวนวัคซีน</a:t>
            </a:r>
            <a:r>
              <a:rPr lang="en-US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LAJE </a:t>
            </a:r>
            <a:r>
              <a:rPr lang="th-TH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ที่จัดส่ง ใน 3 เดือนแรก </a:t>
            </a:r>
            <a:r>
              <a:rPr lang="en-US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GPO </a:t>
            </a:r>
            <a:r>
              <a:rPr lang="th-TH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จะใช้ค่า </a:t>
            </a:r>
            <a:r>
              <a:rPr lang="en-US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ROP </a:t>
            </a:r>
            <a:r>
              <a:rPr lang="th-TH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Max Limit </a:t>
            </a:r>
            <a:r>
              <a:rPr lang="th-TH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ของวัคซีน</a:t>
            </a:r>
            <a:r>
              <a:rPr lang="en-US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JE</a:t>
            </a:r>
            <a:r>
              <a:rPr lang="th-TH" sz="1800" b="1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เชื้อตายไปก่อน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หลังจากนั้น </a:t>
            </a:r>
            <a:r>
              <a:rPr lang="th-TH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ถ้าค่า </a:t>
            </a:r>
            <a:r>
              <a:rPr lang="en-US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ROP </a:t>
            </a:r>
            <a:r>
              <a:rPr lang="th-TH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สูงเกินความต้องการ ในเดือน เม.ย. 2558 </a:t>
            </a: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ฝ่ายเภสัชกรรมสามารถ</a:t>
            </a:r>
          </a:p>
          <a:p>
            <a:pPr marL="0" indent="0">
              <a:buNone/>
            </a:pPr>
            <a:r>
              <a:rPr lang="th-TH" sz="18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ขอปรับค่า </a:t>
            </a:r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ROP </a:t>
            </a: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ได้ โดยใช้ </a:t>
            </a:r>
            <a:r>
              <a:rPr lang="th-TH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แบบปรับเปลี่ยนปริมาณการใช้วัคซีนเฉพาะวัคซีน</a:t>
            </a:r>
            <a:r>
              <a:rPr lang="en-US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LAJE</a:t>
            </a:r>
            <a:r>
              <a:rPr lang="th-TH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หรือ</a:t>
            </a:r>
            <a:r>
              <a:rPr lang="en-GB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FM3-1</a:t>
            </a: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ที่มีข้อมูล</a:t>
            </a:r>
          </a:p>
          <a:p>
            <a:pPr marL="0" indent="0">
              <a:buNone/>
            </a:pP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อัตราการใช้วัคซีนย้อนหลัง 3 เดือน ส่งมาที่ กลุ่มบริหารเวชภัณฑ์ สำนักโรคติดต่อทั่วไป กรมควบคุมโรค </a:t>
            </a:r>
          </a:p>
          <a:p>
            <a:pPr marL="0" indent="0">
              <a:buNone/>
            </a:pP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ทาง </a:t>
            </a:r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Fax.</a:t>
            </a: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0-2591-7716 หรือ</a:t>
            </a:r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e-mail : pharmagcd@gmail.com </a:t>
            </a:r>
            <a:r>
              <a:rPr lang="th-TH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หรือ</a:t>
            </a:r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somsakzp@gmail.com</a:t>
            </a:r>
            <a:endParaRPr lang="en-US" sz="18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ตัวแทนเนื้อหา 2"/>
          <p:cNvSpPr txBox="1">
            <a:spLocks/>
          </p:cNvSpPr>
          <p:nvPr/>
        </p:nvSpPr>
        <p:spPr>
          <a:xfrm>
            <a:off x="1257840" y="3938786"/>
            <a:ext cx="10088448" cy="852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จะได้รับวัคซีน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ระหว่างวันที่ 15 – 31 ม.ค. 58 เพื่อให้บริการในเดือน ม.ค. 58 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</a:t>
            </a:r>
            <a:endParaRPr lang="th-TH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16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89714" y="-2575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คลังวัคซีนในโรงพยาบาล </a:t>
            </a:r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(2)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มุมมน 14"/>
          <p:cNvSpPr/>
          <p:nvPr/>
        </p:nvSpPr>
        <p:spPr>
          <a:xfrm>
            <a:off x="1" y="1192100"/>
            <a:ext cx="5653824" cy="920036"/>
          </a:xfrm>
          <a:prstGeom prst="roundRect">
            <a:avLst/>
          </a:prstGeom>
          <a:solidFill>
            <a:srgbClr val="BF9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การจัดส่งวัคซีน 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 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ในแต่ละเดือน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5185" y="2614422"/>
            <a:ext cx="11500832" cy="3090921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GPO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พิจารณาจ่ายวัคซีน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LAJE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 รพ. 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แต่ละ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แห่งใน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พื้นที่รับผิดชอบของ </a:t>
            </a:r>
          </a:p>
          <a:p>
            <a:pPr marL="0" indent="0">
              <a:buNone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สำนักงาน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เขตบริการสุขภาพที่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2, 5 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sz="24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สคร.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4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9) จาก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</a:t>
            </a:r>
          </a:p>
          <a:p>
            <a:pPr marL="0" indent="0">
              <a:buNone/>
            </a:pP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ที่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เหลือคงคลัง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 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hand 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ต่ำกว่าค่า 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ROP 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(จุดเติมสินค้า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0" indent="0">
              <a:buNone/>
            </a:pPr>
            <a:endParaRPr lang="th-TH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วัคซีน</a:t>
            </a:r>
            <a:r>
              <a:rPr lang="en-US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ส่งไปพร้อมวัคซีนชนิดอื่นที่ใช้ในแผนงานสร้างเสริมภูมิคุ้มกันโรค</a:t>
            </a:r>
            <a:endParaRPr lang="en-US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80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89714" y="-7727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คลังวัคซีนในโรงพยาบาล </a:t>
            </a:r>
            <a:r>
              <a:rPr lang="th-TH" sz="20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(3)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มุมมน 14"/>
          <p:cNvSpPr/>
          <p:nvPr/>
        </p:nvSpPr>
        <p:spPr>
          <a:xfrm>
            <a:off x="1" y="1127705"/>
            <a:ext cx="4778061" cy="739731"/>
          </a:xfrm>
          <a:prstGeom prst="roundRect">
            <a:avLst/>
          </a:prstGeom>
          <a:solidFill>
            <a:srgbClr val="BF9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เบิกวัคซีน 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LAJE</a:t>
            </a:r>
          </a:p>
        </p:txBody>
      </p:sp>
      <p:sp>
        <p:nvSpPr>
          <p:cNvPr id="10" name="ตัวแทนเนื้อหา 2"/>
          <p:cNvSpPr>
            <a:spLocks noGrp="1"/>
          </p:cNvSpPr>
          <p:nvPr>
            <p:ph idx="1"/>
          </p:nvPr>
        </p:nvSpPr>
        <p:spPr>
          <a:xfrm>
            <a:off x="412125" y="2189415"/>
            <a:ext cx="11500832" cy="4365931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สุ่มตรวจสอบข้อมูลการเบิกวัคซีนในแบบฟอร์ม ว. 3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ของ รพ.สต. ในเครือข่าย และ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 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ใน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รพ.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</a:t>
            </a:r>
            <a:r>
              <a:rPr lang="th-TH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พิจารณาความครบถ้วน ถูกต้อง ของข้อมูลการเบิกวัคซีน และความสอดคล้องของ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การเบิกให้สัมพันธ์กับจำนวนเด็กที่ให้บริการจริง รวมทั้งจำนวนวัคซีนที่เหลือ</a:t>
            </a:r>
          </a:p>
          <a:p>
            <a:pPr marL="0" indent="0">
              <a:buNone/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h-TH" sz="2000" b="1" dirty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หากพบ ไม่มีความสอดคล้อง ขอให้สอบถาม รพ.สต. เพื่อให้การเบิก</a:t>
            </a:r>
            <a:r>
              <a:rPr lang="th-TH" sz="2000" b="1" dirty="0" smtClean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วัคซีนถูกต้อง</a:t>
            </a:r>
            <a:r>
              <a:rPr lang="th-TH" sz="2000" b="1" dirty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ตรง</a:t>
            </a:r>
            <a:r>
              <a:rPr lang="th-TH" sz="2000" b="1" dirty="0" smtClean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กับ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สภาพ</a:t>
            </a:r>
            <a:r>
              <a:rPr lang="th-TH" sz="2000" b="1" dirty="0">
                <a:solidFill>
                  <a:srgbClr val="35A13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ความเป็นจริง </a:t>
            </a:r>
            <a:endParaRPr lang="th-TH" sz="2000" b="1" dirty="0" smtClean="0">
              <a:solidFill>
                <a:srgbClr val="35A13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h-TH" sz="800" b="1" dirty="0" smtClean="0">
              <a:solidFill>
                <a:srgbClr val="37A73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การ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เบิกวัคซีน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LAJE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ในแต่ละ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 ให้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ฝ่ายเภสัช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กรรม รพ. แต่ละ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แห่ง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เบิก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website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ระบบ 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VMI </a:t>
            </a:r>
            <a:endParaRPr lang="en-US" sz="2000" b="1" dirty="0" smtClean="0">
              <a:solidFill>
                <a:srgbClr val="0065B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 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GPO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 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http://scm.gpo.or.th/vmi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โดยใช้ 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Username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Password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ของโครงการ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EPI </a:t>
            </a:r>
            <a:endParaRPr lang="en-US" sz="2000" b="1" dirty="0" smtClean="0">
              <a:solidFill>
                <a:srgbClr val="0065B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Routine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พร้อมการเบิกวัคซีนชนิด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อื่น ตาม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ระยะเวลาที่กำหนด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ไว้ใน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แต่ละ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เดือน 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(โดย คลิก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ปุ่มบันทึก 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Inventory 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และเลือก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เลขที่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ผลิต (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Lot 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no.)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ของ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วัคซีน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LAJE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ที่เหลืออยู่ใน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คลัง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ของ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ฝ่ายเภสัชกรรมแล้วใส่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ข้อมูลสินค้า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คงคลัง </a:t>
            </a:r>
            <a:r>
              <a:rPr lang="en-US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hand</a:t>
            </a:r>
            <a:r>
              <a:rPr lang="th-TH" sz="2000" b="1" dirty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หน่วยนับเป็น </a:t>
            </a:r>
            <a:r>
              <a:rPr lang="th-TH" sz="2000" b="1" dirty="0" smtClean="0">
                <a:solidFill>
                  <a:srgbClr val="0065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ขวด)</a:t>
            </a:r>
            <a:endParaRPr lang="en-US" sz="2000" b="1" dirty="0">
              <a:solidFill>
                <a:srgbClr val="0065B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1600" b="1" dirty="0">
              <a:solidFill>
                <a:srgbClr val="0065B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6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759</Words>
  <Application>Microsoft Office PowerPoint</Application>
  <PresentationFormat>กำหนดเอง</PresentationFormat>
  <Paragraphs>93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ธีมของ Office</vt:lpstr>
      <vt:lpstr>การคาดประมาณปริมาณการใช้และการเบิก  วัคซีนไข้สมองอักเสบเจอีชนิดเชื้อเป็น (LAJE)</vt:lpstr>
      <vt:lpstr>หน่วยบริการ</vt:lpstr>
      <vt:lpstr>ภาพนิ่ง 3</vt:lpstr>
      <vt:lpstr>ภาพนิ่ง 4</vt:lpstr>
      <vt:lpstr>สำนักงานสาธารณสุขอำเภอ</vt:lpstr>
      <vt:lpstr>คลังวัคซีนในโรงพยาบาล</vt:lpstr>
      <vt:lpstr>คลังวัคซีนในโรงพยาบาล (2)</vt:lpstr>
      <vt:lpstr>คลังวัคซีนในโรงพยาบาล (3)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การคาดประมาณ  ปริมาณการใช้และการเบิก  วัคซีนไข้สมองอักเสบเจอีชนิดเชื้อเป็น</dc:title>
  <dc:creator>may</dc:creator>
  <cp:lastModifiedBy>lazier</cp:lastModifiedBy>
  <cp:revision>28</cp:revision>
  <dcterms:created xsi:type="dcterms:W3CDTF">2014-11-21T06:36:17Z</dcterms:created>
  <dcterms:modified xsi:type="dcterms:W3CDTF">2014-11-23T01:09:32Z</dcterms:modified>
</cp:coreProperties>
</file>