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</p:sldMasterIdLst>
  <p:notesMasterIdLst>
    <p:notesMasterId r:id="rId35"/>
  </p:notesMasterIdLst>
  <p:sldIdLst>
    <p:sldId id="256" r:id="rId11"/>
    <p:sldId id="290" r:id="rId12"/>
    <p:sldId id="291" r:id="rId13"/>
    <p:sldId id="292" r:id="rId14"/>
    <p:sldId id="293" r:id="rId15"/>
    <p:sldId id="294" r:id="rId16"/>
    <p:sldId id="295" r:id="rId17"/>
    <p:sldId id="270" r:id="rId18"/>
    <p:sldId id="296" r:id="rId19"/>
    <p:sldId id="297" r:id="rId20"/>
    <p:sldId id="298" r:id="rId21"/>
    <p:sldId id="280" r:id="rId22"/>
    <p:sldId id="258" r:id="rId23"/>
    <p:sldId id="285" r:id="rId24"/>
    <p:sldId id="286" r:id="rId25"/>
    <p:sldId id="266" r:id="rId26"/>
    <p:sldId id="275" r:id="rId27"/>
    <p:sldId id="277" r:id="rId28"/>
    <p:sldId id="287" r:id="rId29"/>
    <p:sldId id="288" r:id="rId30"/>
    <p:sldId id="289" r:id="rId31"/>
    <p:sldId id="278" r:id="rId32"/>
    <p:sldId id="264" r:id="rId33"/>
    <p:sldId id="282" r:id="rId34"/>
  </p:sldIdLst>
  <p:sldSz cx="9144000" cy="6858000" type="screen4x3"/>
  <p:notesSz cx="6797675" cy="992822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CC"/>
    <a:srgbClr val="800000"/>
    <a:srgbClr val="005EA4"/>
    <a:srgbClr val="00589A"/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4" autoAdjust="0"/>
    <p:restoredTop sz="94660"/>
  </p:normalViewPr>
  <p:slideViewPr>
    <p:cSldViewPr>
      <p:cViewPr>
        <p:scale>
          <a:sx n="71" d="100"/>
          <a:sy n="71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68345308398950133"/>
          <c:y val="5.6249999999999981E-2"/>
        </c:manualLayout>
      </c:layout>
      <c:overlay val="0"/>
      <c:txPr>
        <a:bodyPr/>
        <a:lstStyle/>
        <a:p>
          <a:pPr>
            <a:defRPr lang="th-TH" sz="2800">
              <a:solidFill>
                <a:schemeClr val="tx1"/>
              </a:solidFill>
            </a:defRPr>
          </a:pPr>
          <a:endParaRPr lang="th-TH"/>
        </a:p>
      </c:txPr>
    </c:title>
    <c:autoTitleDeleted val="0"/>
    <c:plotArea>
      <c:layout>
        <c:manualLayout>
          <c:layoutTarget val="inner"/>
          <c:xMode val="edge"/>
          <c:yMode val="edge"/>
          <c:x val="2.4960958005249344E-2"/>
          <c:y val="7.2656250000000019E-2"/>
          <c:w val="0.60312500000000024"/>
          <c:h val="0.9046874999999999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ผู้ป่วยหัด 2555</c:v>
                </c:pt>
              </c:strCache>
            </c:strRef>
          </c:tx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Sheet1!$A$2:$A$5</c:f>
              <c:strCache>
                <c:ptCount val="4"/>
                <c:pt idx="0">
                  <c:v>0-7 ปี</c:v>
                </c:pt>
                <c:pt idx="1">
                  <c:v>8-15 ปี</c:v>
                </c:pt>
                <c:pt idx="2">
                  <c:v>16-20 ปี </c:v>
                </c:pt>
                <c:pt idx="3">
                  <c:v>21+ ปี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0.44</c:v>
                </c:pt>
                <c:pt idx="1">
                  <c:v>0.19</c:v>
                </c:pt>
                <c:pt idx="2">
                  <c:v>0.12000000000000002</c:v>
                </c:pt>
                <c:pt idx="3">
                  <c:v>0.26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plotArea>
    <c:legend>
      <c:legendPos val="r"/>
      <c:layout>
        <c:manualLayout>
          <c:xMode val="edge"/>
          <c:yMode val="edge"/>
          <c:x val="0.75513024934383222"/>
          <c:y val="0.3015300196850394"/>
          <c:w val="0.23236975065616799"/>
          <c:h val="0.44068996062992138"/>
        </c:manualLayout>
      </c:layout>
      <c:overlay val="0"/>
      <c:spPr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  <c:txPr>
        <a:bodyPr/>
        <a:lstStyle/>
        <a:p>
          <a:pPr>
            <a:defRPr lang="th-TH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th-TH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Sheet1!$H$4</c:f>
              <c:strCache>
                <c:ptCount val="1"/>
                <c:pt idx="0">
                  <c:v>Grand Total</c:v>
                </c:pt>
              </c:strCache>
            </c:strRef>
          </c:tx>
          <c:val>
            <c:numRef>
              <c:f>Sheet1!$H$5:$H$46</c:f>
              <c:numCache>
                <c:formatCode>General</c:formatCode>
                <c:ptCount val="42"/>
                <c:pt idx="0">
                  <c:v>100</c:v>
                </c:pt>
                <c:pt idx="1">
                  <c:v>57</c:v>
                </c:pt>
                <c:pt idx="2">
                  <c:v>45</c:v>
                </c:pt>
                <c:pt idx="3">
                  <c:v>53</c:v>
                </c:pt>
                <c:pt idx="4">
                  <c:v>58</c:v>
                </c:pt>
                <c:pt idx="5">
                  <c:v>44</c:v>
                </c:pt>
                <c:pt idx="6">
                  <c:v>42</c:v>
                </c:pt>
                <c:pt idx="7">
                  <c:v>23</c:v>
                </c:pt>
                <c:pt idx="8">
                  <c:v>20</c:v>
                </c:pt>
                <c:pt idx="9">
                  <c:v>13</c:v>
                </c:pt>
                <c:pt idx="10">
                  <c:v>23</c:v>
                </c:pt>
                <c:pt idx="11">
                  <c:v>38</c:v>
                </c:pt>
                <c:pt idx="12">
                  <c:v>20</c:v>
                </c:pt>
                <c:pt idx="13">
                  <c:v>31</c:v>
                </c:pt>
                <c:pt idx="14">
                  <c:v>15</c:v>
                </c:pt>
                <c:pt idx="15">
                  <c:v>19</c:v>
                </c:pt>
                <c:pt idx="16">
                  <c:v>20</c:v>
                </c:pt>
                <c:pt idx="17">
                  <c:v>27</c:v>
                </c:pt>
                <c:pt idx="18">
                  <c:v>32</c:v>
                </c:pt>
                <c:pt idx="19">
                  <c:v>28</c:v>
                </c:pt>
                <c:pt idx="20">
                  <c:v>10</c:v>
                </c:pt>
                <c:pt idx="21">
                  <c:v>23</c:v>
                </c:pt>
                <c:pt idx="22">
                  <c:v>24</c:v>
                </c:pt>
                <c:pt idx="23">
                  <c:v>24</c:v>
                </c:pt>
                <c:pt idx="24">
                  <c:v>31</c:v>
                </c:pt>
                <c:pt idx="25">
                  <c:v>25</c:v>
                </c:pt>
                <c:pt idx="26">
                  <c:v>20</c:v>
                </c:pt>
                <c:pt idx="27">
                  <c:v>22</c:v>
                </c:pt>
                <c:pt idx="28">
                  <c:v>14</c:v>
                </c:pt>
                <c:pt idx="29">
                  <c:v>12</c:v>
                </c:pt>
                <c:pt idx="30">
                  <c:v>13</c:v>
                </c:pt>
                <c:pt idx="31">
                  <c:v>9</c:v>
                </c:pt>
                <c:pt idx="32">
                  <c:v>7</c:v>
                </c:pt>
                <c:pt idx="33">
                  <c:v>3</c:v>
                </c:pt>
                <c:pt idx="34">
                  <c:v>6</c:v>
                </c:pt>
                <c:pt idx="35">
                  <c:v>2</c:v>
                </c:pt>
                <c:pt idx="36">
                  <c:v>2</c:v>
                </c:pt>
                <c:pt idx="37">
                  <c:v>1</c:v>
                </c:pt>
                <c:pt idx="38">
                  <c:v>4</c:v>
                </c:pt>
                <c:pt idx="39">
                  <c:v>2</c:v>
                </c:pt>
                <c:pt idx="40">
                  <c:v>2</c:v>
                </c:pt>
                <c:pt idx="41">
                  <c:v>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966400"/>
        <c:axId val="43013248"/>
      </c:lineChart>
      <c:catAx>
        <c:axId val="429664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lang="th-TH"/>
            </a:pPr>
            <a:endParaRPr lang="th-TH"/>
          </a:p>
        </c:txPr>
        <c:crossAx val="43013248"/>
        <c:crosses val="autoZero"/>
        <c:auto val="1"/>
        <c:lblAlgn val="ctr"/>
        <c:lblOffset val="100"/>
        <c:noMultiLvlLbl val="0"/>
      </c:catAx>
      <c:valAx>
        <c:axId val="430132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th-TH"/>
            </a:pPr>
            <a:endParaRPr lang="th-TH"/>
          </a:p>
        </c:txPr>
        <c:crossAx val="42966400"/>
        <c:crosses val="autoZero"/>
        <c:crossBetween val="between"/>
      </c:valAx>
    </c:plotArea>
    <c:plotVisOnly val="1"/>
    <c:dispBlanksAs val="gap"/>
    <c:showDLblsOverMax val="0"/>
  </c:chart>
  <c:spPr>
    <a:gradFill rotWithShape="1">
      <a:gsLst>
        <a:gs pos="0">
          <a:schemeClr val="accent2">
            <a:shade val="51000"/>
            <a:satMod val="130000"/>
          </a:schemeClr>
        </a:gs>
        <a:gs pos="80000">
          <a:schemeClr val="accent2">
            <a:shade val="93000"/>
            <a:satMod val="130000"/>
          </a:schemeClr>
        </a:gs>
        <a:gs pos="100000">
          <a:schemeClr val="accent2">
            <a:shade val="94000"/>
            <a:satMod val="135000"/>
          </a:schemeClr>
        </a:gs>
      </a:gsLst>
      <a:lin ang="16200000" scaled="0"/>
    </a:gradFill>
    <a:ln w="9525" cap="flat" cmpd="sng" algn="ctr">
      <a:solidFill>
        <a:schemeClr val="accent2">
          <a:shade val="95000"/>
          <a:satMod val="105000"/>
        </a:schemeClr>
      </a:solidFill>
      <a:prstDash val="solid"/>
    </a:ln>
    <a:effectLst>
      <a:outerShdw blurRad="40000" dist="23000" dir="5400000" rotWithShape="0">
        <a:srgbClr val="000000">
          <a:alpha val="35000"/>
        </a:srgbClr>
      </a:outerShdw>
    </a:effectLst>
  </c:spPr>
  <c:txPr>
    <a:bodyPr/>
    <a:lstStyle/>
    <a:p>
      <a:pPr>
        <a:defRPr>
          <a:solidFill>
            <a:schemeClr val="lt1"/>
          </a:solidFill>
          <a:latin typeface="+mn-lt"/>
          <a:ea typeface="+mn-ea"/>
          <a:cs typeface="+mn-cs"/>
        </a:defRPr>
      </a:pPr>
      <a:endParaRPr lang="th-TH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F89E7A-4D21-4B97-A200-38A6474ABFDE}" type="datetimeFigureOut">
              <a:rPr lang="th-TH" smtClean="0"/>
              <a:pPr/>
              <a:t>21/12/57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9E6F19-C286-4FDF-8C96-8BB39FD57D39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84937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B228A25A-75BD-46A8-9982-83007AEF0049}" type="slidenum">
              <a:rPr lang="en-US" smtClean="0"/>
              <a:pPr>
                <a:defRPr/>
              </a:pPr>
              <a:t>8</a:t>
            </a:fld>
            <a:endParaRPr lang="th-TH" smtClean="0"/>
          </a:p>
        </p:txBody>
      </p:sp>
    </p:spTree>
    <p:extLst>
      <p:ext uri="{BB962C8B-B14F-4D97-AF65-F5344CB8AC3E}">
        <p14:creationId xmlns:p14="http://schemas.microsoft.com/office/powerpoint/2010/main" val="386141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5FF9C-9BD1-41F4-9F90-BCDF166B8358}" type="datetimeFigureOut">
              <a:rPr lang="th-TH" smtClean="0"/>
              <a:pPr/>
              <a:t>21/12/57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4B67B-F66A-4D6D-ACAF-E8B2543AB2E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5FF9C-9BD1-41F4-9F90-BCDF166B8358}" type="datetimeFigureOut">
              <a:rPr lang="th-TH" smtClean="0"/>
              <a:pPr/>
              <a:t>21/12/57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4B67B-F66A-4D6D-ACAF-E8B2543AB2E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624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54101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40656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64041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8868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93963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4989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94485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7049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680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5FF9C-9BD1-41F4-9F90-BCDF166B8358}" type="datetimeFigureOut">
              <a:rPr lang="th-TH" smtClean="0"/>
              <a:pPr/>
              <a:t>21/12/57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4B67B-F66A-4D6D-ACAF-E8B2543AB2E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86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1317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5487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5731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3105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734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0991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8163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79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5FF9C-9BD1-41F4-9F90-BCDF166B8358}" type="datetimeFigureOut">
              <a:rPr lang="th-TH" smtClean="0"/>
              <a:pPr/>
              <a:t>21/12/57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4B67B-F66A-4D6D-ACAF-E8B2543AB2E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0190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773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9599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9948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53569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4023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1639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0158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4486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435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5FF9C-9BD1-41F4-9F90-BCDF166B8358}" type="datetimeFigureOut">
              <a:rPr lang="th-TH" smtClean="0"/>
              <a:pPr/>
              <a:t>21/12/57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4B67B-F66A-4D6D-ACAF-E8B2543AB2E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10776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6426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90536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06700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87186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18453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84221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7124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59359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60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5FF9C-9BD1-41F4-9F90-BCDF166B8358}" type="datetimeFigureOut">
              <a:rPr lang="th-TH" smtClean="0"/>
              <a:pPr/>
              <a:t>21/12/57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4B67B-F66A-4D6D-ACAF-E8B2543AB2E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93553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86090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7624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7119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11222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13390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80259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52995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43542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166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5FF9C-9BD1-41F4-9F90-BCDF166B8358}" type="datetimeFigureOut">
              <a:rPr lang="th-TH" smtClean="0"/>
              <a:pPr/>
              <a:t>21/12/57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4B67B-F66A-4D6D-ACAF-E8B2543AB2E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33031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08439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57096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76464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01647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6232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81575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37592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28653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551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5FF9C-9BD1-41F4-9F90-BCDF166B8358}" type="datetimeFigureOut">
              <a:rPr lang="th-TH" smtClean="0"/>
              <a:pPr/>
              <a:t>21/12/57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4B67B-F66A-4D6D-ACAF-E8B2543AB2E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04274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88122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54938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9956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1653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05155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60479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50916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26190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19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5FF9C-9BD1-41F4-9F90-BCDF166B8358}" type="datetimeFigureOut">
              <a:rPr lang="th-TH" smtClean="0"/>
              <a:pPr/>
              <a:t>21/12/57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4B67B-F66A-4D6D-ACAF-E8B2543AB2E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99014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76519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74249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99624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93629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0401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20741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91273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57370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678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5FF9C-9BD1-41F4-9F90-BCDF166B8358}" type="datetimeFigureOut">
              <a:rPr lang="th-TH" smtClean="0"/>
              <a:pPr/>
              <a:t>21/12/57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4B67B-F66A-4D6D-ACAF-E8B2543AB2E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45825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4028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96528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53181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41233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3720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10098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59064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9086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190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5FF9C-9BD1-41F4-9F90-BCDF166B8358}" type="datetimeFigureOut">
              <a:rPr lang="th-TH" smtClean="0"/>
              <a:pPr/>
              <a:t>21/12/57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4B67B-F66A-4D6D-ACAF-E8B2543AB2E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92472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23823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11437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864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68559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2180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4025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29935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63007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932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95FF9C-9BD1-41F4-9F90-BCDF166B8358}" type="datetimeFigureOut">
              <a:rPr lang="th-TH" smtClean="0"/>
              <a:pPr/>
              <a:t>21/12/57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4B67B-F66A-4D6D-ACAF-E8B2543AB2E3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11627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23804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63895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7051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7589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67216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7955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7167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53150-D08F-4D11-B0E7-156A78C66E2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21/12/57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A6A71-2E56-40A0-8475-3BCE2F56F848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03424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0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28596" y="1052736"/>
            <a:ext cx="8143932" cy="3429024"/>
          </a:xfrm>
          <a:prstGeom prst="roundRect">
            <a:avLst/>
          </a:prstGeom>
          <a:gradFill>
            <a:gsLst>
              <a:gs pos="0">
                <a:srgbClr val="FFFF99"/>
              </a:gs>
              <a:gs pos="35000">
                <a:schemeClr val="bg1"/>
              </a:gs>
              <a:gs pos="100000">
                <a:srgbClr val="FFFF99"/>
              </a:gs>
            </a:gsLst>
          </a:gradFill>
          <a:ln w="28575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th-TH" sz="36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แนวทางการให้วัคซีน </a:t>
            </a:r>
            <a:r>
              <a:rPr lang="en-US" sz="36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MR </a:t>
            </a:r>
            <a:r>
              <a:rPr lang="th-TH" sz="36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เข็มที่ 2</a:t>
            </a:r>
            <a:br>
              <a:rPr lang="th-TH" sz="36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36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เพื่อเร่งภูมิคุ้มกันต่อโรคหัด</a:t>
            </a:r>
            <a:br>
              <a:rPr lang="th-TH" sz="36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36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ในเด็กอายุ 2.5 - 7 ปี</a:t>
            </a:r>
            <a:endParaRPr lang="en-US" sz="3600" b="1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5301208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พญ.</a:t>
            </a:r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800" b="1" smtClean="0">
                <a:latin typeface="Tahoma" pitchFamily="34" charset="0"/>
                <a:ea typeface="Tahoma" pitchFamily="34" charset="0"/>
                <a:cs typeface="Tahoma" pitchFamily="34" charset="0"/>
              </a:rPr>
              <a:t>ปิยนิตย์ </a:t>
            </a:r>
            <a:r>
              <a:rPr lang="th-TH" sz="1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ธรร</a:t>
            </a:r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มา</a:t>
            </a:r>
            <a:r>
              <a:rPr lang="th-TH" sz="1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ภรณ์</a:t>
            </a:r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พิลาศ</a:t>
            </a:r>
          </a:p>
          <a:p>
            <a:pPr algn="ctr"/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นายแพทย์ทรงคุณวุฒิด้านเวชกรรมป้องกัน                                             ผู้อำนวยการศูนย์ประสานงานโครงการกวาดล้างโปลิโอและโรคหัด                       ตามพันธะสัญญานานาชาติ กรมควบคุมโรค</a:t>
            </a:r>
            <a:endParaRPr lang="th-TH" sz="1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solidFill>
            <a:schemeClr val="accent6">
              <a:lumMod val="75000"/>
            </a:schemeClr>
          </a:solidFill>
        </p:spPr>
        <p:txBody>
          <a:bodyPr vert="horz" lIns="91440" tIns="45720" rIns="91440" bIns="45720" rtlCol="0" anchor="b">
            <a:normAutofit/>
          </a:bodyPr>
          <a:lstStyle/>
          <a:p>
            <a:pPr>
              <a:defRPr/>
            </a:pPr>
            <a:r>
              <a:rPr lang="th-TH" sz="4000" b="1" dirty="0" smtClean="0">
                <a:latin typeface="LilyUPC" pitchFamily="34" charset="-34"/>
                <a:cs typeface="LilyUPC" pitchFamily="34" charset="-34"/>
              </a:rPr>
              <a:t>สถานการณ์วัคซีน </a:t>
            </a:r>
            <a:r>
              <a:rPr lang="en-US" sz="4000" b="1" dirty="0" smtClean="0">
                <a:latin typeface="LilyUPC" pitchFamily="34" charset="-34"/>
                <a:cs typeface="LilyUPC" pitchFamily="34" charset="-34"/>
              </a:rPr>
              <a:t>MMR </a:t>
            </a:r>
            <a:r>
              <a:rPr lang="th-TH" sz="4000" b="1" dirty="0" smtClean="0">
                <a:latin typeface="LilyUPC" pitchFamily="34" charset="-34"/>
                <a:cs typeface="LilyUPC" pitchFamily="34" charset="-34"/>
              </a:rPr>
              <a:t>ที่</a:t>
            </a:r>
            <a:r>
              <a:rPr lang="th-TH" sz="3600" b="1" dirty="0" smtClean="0">
                <a:latin typeface="LilyUPC" pitchFamily="34" charset="-34"/>
                <a:cs typeface="LilyUPC" pitchFamily="34" charset="-34"/>
              </a:rPr>
              <a:t>ควร</a:t>
            </a:r>
            <a:r>
              <a:rPr lang="th-TH" sz="4000" b="1" dirty="0" smtClean="0">
                <a:latin typeface="LilyUPC" pitchFamily="34" charset="-34"/>
                <a:cs typeface="LilyUPC" pitchFamily="34" charset="-34"/>
              </a:rPr>
              <a:t>รู้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5157192"/>
          </a:xfrm>
        </p:spPr>
        <p:txBody>
          <a:bodyPr>
            <a:normAutofit/>
          </a:bodyPr>
          <a:lstStyle/>
          <a:p>
            <a:pPr marL="514350" indent="-514350"/>
            <a:r>
              <a:rPr lang="en-US" sz="2800" b="1" dirty="0" smtClean="0"/>
              <a:t>MMR</a:t>
            </a:r>
            <a:r>
              <a:rPr lang="en-US" b="1" dirty="0" smtClean="0"/>
              <a:t> </a:t>
            </a:r>
            <a:r>
              <a:rPr lang="th-TH" b="1" dirty="0" smtClean="0"/>
              <a:t>เป็นวัคซีนที่มีจำกัดในท้องตลาด มีผู้ผลิตน้อยราย และบริษัทมีตลาดทั่วโลก ไม่ง้อผู้ซื้อ</a:t>
            </a:r>
          </a:p>
          <a:p>
            <a:pPr marL="514350" indent="-514350"/>
            <a:r>
              <a:rPr lang="en-US" sz="28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EPI</a:t>
            </a:r>
            <a:r>
              <a:rPr lang="en-US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th-TH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อนุญาตให้ใช้เฉพาะ </a:t>
            </a:r>
            <a:r>
              <a:rPr lang="en-US" sz="28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MMR</a:t>
            </a:r>
            <a:r>
              <a:rPr lang="en-US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th-TH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ที่ผลิตจาก คางทูมสายพันธุ์ </a:t>
            </a:r>
            <a:r>
              <a:rPr lang="en-US" sz="28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Urabe</a:t>
            </a:r>
            <a:r>
              <a:rPr lang="en-US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th-TH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และ </a:t>
            </a:r>
            <a:r>
              <a:rPr lang="en-US" sz="2800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Jeryl</a:t>
            </a:r>
            <a:r>
              <a:rPr lang="en-US" sz="28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lynn</a:t>
            </a:r>
            <a:r>
              <a:rPr lang="th-TH" sz="28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th-TH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ยิ่งทำให้หาวัคซีนยากขึ้น (ไม่อนุญาตให้ใช้สายพันธุ์ </a:t>
            </a:r>
            <a:r>
              <a:rPr lang="en-US" sz="28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L-Zagreb </a:t>
            </a:r>
            <a:r>
              <a:rPr lang="th-TH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เนื่องจากพบว่ามี </a:t>
            </a:r>
            <a:r>
              <a:rPr lang="en-US" sz="28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side effect </a:t>
            </a:r>
            <a:r>
              <a:rPr lang="th-TH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สูงกว่า)</a:t>
            </a:r>
          </a:p>
          <a:p>
            <a:pPr marL="514350" indent="-514350"/>
            <a:r>
              <a:rPr lang="th-TH" b="1" dirty="0" smtClean="0"/>
              <a:t>ปัจจุบัน สายพันธุ์ </a:t>
            </a:r>
            <a:r>
              <a:rPr lang="en-US" sz="2800" b="1" dirty="0" smtClean="0"/>
              <a:t>Urabe</a:t>
            </a:r>
            <a:r>
              <a:rPr lang="en-US" b="1" dirty="0" smtClean="0"/>
              <a:t> </a:t>
            </a:r>
            <a:r>
              <a:rPr lang="th-TH" b="1" dirty="0" smtClean="0"/>
              <a:t>ที่เคยใช้ในเด็ก ป.1 บริษัทเลิกผลิต ยิ่งทำให้การจัดหามีปัญหามากขึ้น (ปีนี้ ป.1 จึงใช้ </a:t>
            </a:r>
            <a:r>
              <a:rPr lang="en-US" sz="2800" b="1" dirty="0" smtClean="0"/>
              <a:t>MR</a:t>
            </a:r>
            <a:r>
              <a:rPr lang="th-TH" sz="3600" b="1" dirty="0" smtClean="0"/>
              <a:t>)</a:t>
            </a:r>
          </a:p>
          <a:p>
            <a:pPr marL="514350" indent="-514350"/>
            <a:r>
              <a:rPr lang="th-TH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อย่านำ </a:t>
            </a:r>
            <a:r>
              <a:rPr lang="en-US" sz="28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MMR</a:t>
            </a:r>
            <a:r>
              <a:rPr lang="th-TH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ของเด็กเล็กไปให้นักเรียน มิฉะนั้นจะเกิด </a:t>
            </a:r>
            <a:r>
              <a:rPr lang="en-US" sz="28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MMR</a:t>
            </a:r>
            <a:r>
              <a:rPr lang="en-US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th-TH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ขาดช่วง เหมือนเมื่อปีที่ผ่านมา</a:t>
            </a:r>
          </a:p>
        </p:txBody>
      </p:sp>
    </p:spTree>
    <p:extLst>
      <p:ext uri="{BB962C8B-B14F-4D97-AF65-F5344CB8AC3E}">
        <p14:creationId xmlns:p14="http://schemas.microsoft.com/office/powerpoint/2010/main" val="267502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40000">
              <a:schemeClr val="tx1"/>
            </a:gs>
            <a:gs pos="100000">
              <a:schemeClr val="bg2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pic>
        <p:nvPicPr>
          <p:cNvPr id="1027" name="Picture 3" descr="C:\Users\acer\Pictures\MMR_MR\untitled2.png"/>
          <p:cNvPicPr>
            <a:picLocks noChangeAspect="1" noChangeArrowheads="1"/>
          </p:cNvPicPr>
          <p:nvPr/>
        </p:nvPicPr>
        <p:blipFill>
          <a:blip r:embed="rId2" cstate="print">
            <a:lum bright="30000" contrast="-10000"/>
          </a:blip>
          <a:srcRect/>
          <a:stretch>
            <a:fillRect/>
          </a:stretch>
        </p:blipFill>
        <p:spPr bwMode="auto">
          <a:xfrm>
            <a:off x="3231783" y="703320"/>
            <a:ext cx="2564353" cy="3419137"/>
          </a:xfrm>
          <a:prstGeom prst="rect">
            <a:avLst/>
          </a:prstGeom>
          <a:noFill/>
        </p:spPr>
      </p:pic>
      <p:pic>
        <p:nvPicPr>
          <p:cNvPr id="1028" name="Picture 4" descr="C:\Users\acer\Pictures\MMR_MR\untitled3.png"/>
          <p:cNvPicPr>
            <a:picLocks noChangeAspect="1" noChangeArrowheads="1"/>
          </p:cNvPicPr>
          <p:nvPr/>
        </p:nvPicPr>
        <p:blipFill>
          <a:blip r:embed="rId3" cstate="print">
            <a:lum bright="30000" contrast="-10000"/>
          </a:blip>
          <a:srcRect/>
          <a:stretch>
            <a:fillRect/>
          </a:stretch>
        </p:blipFill>
        <p:spPr bwMode="auto">
          <a:xfrm>
            <a:off x="179512" y="0"/>
            <a:ext cx="3672408" cy="2754305"/>
          </a:xfrm>
          <a:prstGeom prst="rect">
            <a:avLst/>
          </a:prstGeom>
          <a:noFill/>
        </p:spPr>
      </p:pic>
      <p:pic>
        <p:nvPicPr>
          <p:cNvPr id="1029" name="Picture 5" descr="C:\Users\acer\Pictures\MMR_MR\untitled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1916832"/>
            <a:ext cx="2736304" cy="2952328"/>
          </a:xfrm>
          <a:prstGeom prst="rect">
            <a:avLst/>
          </a:prstGeom>
          <a:noFill/>
        </p:spPr>
      </p:pic>
      <p:pic>
        <p:nvPicPr>
          <p:cNvPr id="1030" name="Picture 6" descr="C:\Users\acer\Pictures\MMR_MR\untitled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4553744"/>
            <a:ext cx="2193708" cy="230425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995936" y="188640"/>
            <a:ext cx="36478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MR (multiple dose)</a:t>
            </a:r>
          </a:p>
          <a:p>
            <a:pPr algn="ctr"/>
            <a:r>
              <a:rPr lang="th-TH" sz="20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0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 – 6 ปี และ นักเรียน </a:t>
            </a:r>
            <a:endParaRPr lang="en-US" sz="2000" b="1" dirty="0" smtClean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th-TH" b="1" dirty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43570" y="4923165"/>
            <a:ext cx="3608950" cy="2046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MMR (single dose)</a:t>
            </a:r>
          </a:p>
          <a:p>
            <a:pPr algn="ctr"/>
            <a:r>
              <a:rPr lang="en-US" sz="2400" b="1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(MMRII)</a:t>
            </a:r>
          </a:p>
          <a:p>
            <a:pPr algn="ctr"/>
            <a:endParaRPr lang="en-US" sz="500" b="1" dirty="0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th-TH" sz="1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เด็ก 9-12 เดือน และ 2.5 ปี</a:t>
            </a:r>
          </a:p>
          <a:p>
            <a:pPr algn="ctr"/>
            <a:endParaRPr lang="en-US" b="1" dirty="0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endParaRPr lang="th-TH" b="1" dirty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214346" y="4797152"/>
            <a:ext cx="385765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MMR (single dose) </a:t>
            </a:r>
          </a:p>
          <a:p>
            <a:pPr algn="ctr"/>
            <a:r>
              <a:rPr lang="en-US" sz="2400" b="1" dirty="0" err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Priorix</a:t>
            </a:r>
            <a:endParaRPr lang="en-US" sz="2400" b="1" dirty="0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endParaRPr lang="en-US" sz="1100" b="1" dirty="0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th-TH" sz="1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เด็ก 9-12 เดือน และ 2.5 ปี</a:t>
            </a:r>
            <a:endParaRPr lang="th-TH" sz="1800" b="1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6" name="Picture 2" descr="C:\Users\acer\Pictures\MMR_MR\untitled.png"/>
          <p:cNvPicPr>
            <a:picLocks noChangeAspect="1" noChangeArrowheads="1"/>
          </p:cNvPicPr>
          <p:nvPr/>
        </p:nvPicPr>
        <p:blipFill>
          <a:blip r:embed="rId6" cstate="print">
            <a:lum bright="30000" contrast="-10000"/>
          </a:blip>
          <a:srcRect/>
          <a:stretch>
            <a:fillRect/>
          </a:stretch>
        </p:blipFill>
        <p:spPr bwMode="auto">
          <a:xfrm>
            <a:off x="683016" y="2159230"/>
            <a:ext cx="3165869" cy="23744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9721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214042" y="357166"/>
            <a:ext cx="8001325" cy="5715040"/>
            <a:chOff x="957" y="1491"/>
            <a:chExt cx="10350" cy="6982"/>
          </a:xfrm>
        </p:grpSpPr>
        <p:sp>
          <p:nvSpPr>
            <p:cNvPr id="1027" name="Text Box 3"/>
            <p:cNvSpPr txBox="1">
              <a:spLocks noChangeArrowheads="1"/>
            </p:cNvSpPr>
            <p:nvPr/>
          </p:nvSpPr>
          <p:spPr bwMode="auto">
            <a:xfrm>
              <a:off x="2487" y="6013"/>
              <a:ext cx="1149" cy="394"/>
            </a:xfrm>
            <a:prstGeom prst="rect">
              <a:avLst/>
            </a:prstGeom>
            <a:solidFill>
              <a:srgbClr val="00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ea typeface="Angsana New" pitchFamily="18" charset="-34"/>
                  <a:cs typeface="Tahoma" pitchFamily="34" charset="0"/>
                </a:rPr>
                <a:t>ส.ค. 57</a:t>
              </a:r>
              <a:endParaRPr kumimoji="0" lang="th-TH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endParaRPr>
            </a:p>
          </p:txBody>
        </p:sp>
        <p:grpSp>
          <p:nvGrpSpPr>
            <p:cNvPr id="1028" name="Group 4"/>
            <p:cNvGrpSpPr>
              <a:grpSpLocks/>
            </p:cNvGrpSpPr>
            <p:nvPr/>
          </p:nvGrpSpPr>
          <p:grpSpPr bwMode="auto">
            <a:xfrm>
              <a:off x="957" y="1491"/>
              <a:ext cx="10350" cy="6982"/>
              <a:chOff x="957" y="1491"/>
              <a:chExt cx="10350" cy="6982"/>
            </a:xfrm>
          </p:grpSpPr>
          <p:sp>
            <p:nvSpPr>
              <p:cNvPr id="1029" name="AutoShape 5"/>
              <p:cNvSpPr>
                <a:spLocks/>
              </p:cNvSpPr>
              <p:nvPr/>
            </p:nvSpPr>
            <p:spPr bwMode="auto">
              <a:xfrm rot="16200000">
                <a:off x="7064" y="1796"/>
                <a:ext cx="897" cy="2646"/>
              </a:xfrm>
              <a:prstGeom prst="rightBrace">
                <a:avLst>
                  <a:gd name="adj1" fmla="val 24582"/>
                  <a:gd name="adj2" fmla="val 51292"/>
                </a:avLst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030" name="Oval 6"/>
              <p:cNvSpPr>
                <a:spLocks noChangeArrowheads="1"/>
              </p:cNvSpPr>
              <p:nvPr/>
            </p:nvSpPr>
            <p:spPr bwMode="auto">
              <a:xfrm>
                <a:off x="5550" y="1491"/>
                <a:ext cx="4306" cy="1239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h-TH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เด็กกลุ่มที่ต้องให้วัคซีน</a:t>
                </a:r>
                <a:endPara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ea typeface="Angsana New" pitchFamily="18" charset="-34"/>
                  <a:cs typeface="Tahoma" pitchFamily="34" charset="0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h-TH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 พ.ค. - ก.ย. 58</a:t>
                </a:r>
                <a:endParaRPr kumimoji="0" lang="th-TH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ahoma" pitchFamily="34" charset="0"/>
                </a:endParaRPr>
              </a:p>
            </p:txBody>
          </p:sp>
          <p:cxnSp>
            <p:nvCxnSpPr>
              <p:cNvPr id="1031" name="AutoShape 7"/>
              <p:cNvCxnSpPr>
                <a:cxnSpLocks noChangeShapeType="1"/>
              </p:cNvCxnSpPr>
              <p:nvPr/>
            </p:nvCxnSpPr>
            <p:spPr bwMode="auto">
              <a:xfrm>
                <a:off x="5040" y="5256"/>
                <a:ext cx="0" cy="742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032" name="AutoShape 8"/>
              <p:cNvCxnSpPr>
                <a:cxnSpLocks noChangeShapeType="1"/>
              </p:cNvCxnSpPr>
              <p:nvPr/>
            </p:nvCxnSpPr>
            <p:spPr bwMode="auto">
              <a:xfrm>
                <a:off x="8516" y="5244"/>
                <a:ext cx="0" cy="726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034" name="AutoShape 10"/>
              <p:cNvCxnSpPr>
                <a:cxnSpLocks noChangeShapeType="1"/>
              </p:cNvCxnSpPr>
              <p:nvPr/>
            </p:nvCxnSpPr>
            <p:spPr bwMode="auto">
              <a:xfrm>
                <a:off x="1644" y="6536"/>
                <a:ext cx="9156" cy="0"/>
              </a:xfrm>
              <a:prstGeom prst="straightConnector1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</p:cxnSp>
          <p:sp>
            <p:nvSpPr>
              <p:cNvPr id="1035" name="Text Box 11"/>
              <p:cNvSpPr txBox="1">
                <a:spLocks noChangeArrowheads="1"/>
              </p:cNvSpPr>
              <p:nvPr/>
            </p:nvSpPr>
            <p:spPr bwMode="auto">
              <a:xfrm>
                <a:off x="957" y="5711"/>
                <a:ext cx="1531" cy="929"/>
              </a:xfrm>
              <a:prstGeom prst="rect">
                <a:avLst/>
              </a:prstGeom>
              <a:noFill/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h-TH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กำหนดเวลาปฏิบัติงาน</a:t>
                </a:r>
                <a:endParaRPr kumimoji="0" lang="th-TH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036" name="Text Box 12"/>
              <p:cNvSpPr txBox="1">
                <a:spLocks noChangeArrowheads="1"/>
              </p:cNvSpPr>
              <p:nvPr/>
            </p:nvSpPr>
            <p:spPr bwMode="auto">
              <a:xfrm>
                <a:off x="1059" y="6845"/>
                <a:ext cx="1210" cy="50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h-TH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เด็กเกิด</a:t>
                </a:r>
                <a:endParaRPr kumimoji="0" lang="th-TH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037" name="Text Box 13"/>
              <p:cNvSpPr txBox="1">
                <a:spLocks noChangeArrowheads="1"/>
              </p:cNvSpPr>
              <p:nvPr/>
            </p:nvSpPr>
            <p:spPr bwMode="auto">
              <a:xfrm>
                <a:off x="2459" y="6841"/>
                <a:ext cx="1086" cy="1374"/>
              </a:xfrm>
              <a:prstGeom prst="rect">
                <a:avLst/>
              </a:prstGeom>
              <a:solidFill>
                <a:srgbClr val="FFFFFF"/>
              </a:solidFill>
              <a:ln w="9525" cap="rnd">
                <a:solidFill>
                  <a:srgbClr val="000000"/>
                </a:solidFill>
                <a:prstDash val="sysDot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h-TH" sz="12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เด็กเกิด ก.พ. 55</a:t>
                </a:r>
                <a:endParaRPr kumimoji="0" lang="en-US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ea typeface="Angsana New" pitchFamily="18" charset="-34"/>
                  <a:cs typeface="Tahoma" pitchFamily="34" charset="0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h-TH" sz="12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เป็นต้นไป</a:t>
                </a:r>
                <a:endParaRPr kumimoji="0" lang="th-TH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038" name="Text Box 14"/>
              <p:cNvSpPr txBox="1">
                <a:spLocks noChangeArrowheads="1"/>
              </p:cNvSpPr>
              <p:nvPr/>
            </p:nvSpPr>
            <p:spPr bwMode="auto">
              <a:xfrm>
                <a:off x="3923" y="3411"/>
                <a:ext cx="1780" cy="210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h-TH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เด็ก 7 ปี </a:t>
                </a:r>
                <a:endPara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ea typeface="Angsana New" pitchFamily="18" charset="-34"/>
                  <a:cs typeface="Tahoma" pitchFamily="34" charset="0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h-TH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กำหนดตารางเดิม</a:t>
                </a:r>
                <a:r>
                  <a:rPr kumimoji="0" lang="en-US" sz="14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 MR </a:t>
                </a:r>
                <a:r>
                  <a:rPr kumimoji="0" lang="en-US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2 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h-TH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อายุ </a:t>
                </a:r>
                <a:r>
                  <a:rPr kumimoji="0" lang="en-US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7 </a:t>
                </a:r>
                <a:r>
                  <a:rPr kumimoji="0" lang="th-TH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ปี (ป.1) </a:t>
                </a:r>
                <a:endPara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ea typeface="Angsana New" pitchFamily="18" charset="-34"/>
                  <a:cs typeface="Tahoma" pitchFamily="34" charset="0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h-TH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ปี 2558</a:t>
                </a:r>
                <a:endParaRPr kumimoji="0" lang="th-TH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039" name="Text Box 15"/>
              <p:cNvSpPr txBox="1">
                <a:spLocks noChangeArrowheads="1"/>
              </p:cNvSpPr>
              <p:nvPr/>
            </p:nvSpPr>
            <p:spPr bwMode="auto">
              <a:xfrm>
                <a:off x="4928" y="5999"/>
                <a:ext cx="1481" cy="394"/>
              </a:xfrm>
              <a:prstGeom prst="rect">
                <a:avLst/>
              </a:prstGeom>
              <a:solidFill>
                <a:srgbClr val="00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h-TH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พ.ค. 58</a:t>
                </a:r>
                <a:endParaRPr kumimoji="0" lang="th-TH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040" name="Text Box 16"/>
              <p:cNvSpPr txBox="1">
                <a:spLocks noChangeArrowheads="1"/>
              </p:cNvSpPr>
              <p:nvPr/>
            </p:nvSpPr>
            <p:spPr bwMode="auto">
              <a:xfrm>
                <a:off x="4654" y="6841"/>
                <a:ext cx="1049" cy="1374"/>
              </a:xfrm>
              <a:prstGeom prst="rect">
                <a:avLst/>
              </a:prstGeom>
              <a:solidFill>
                <a:srgbClr val="FFFFFF"/>
              </a:solidFill>
              <a:ln w="9525" cap="rnd">
                <a:solidFill>
                  <a:srgbClr val="000000"/>
                </a:solidFill>
                <a:prstDash val="sysDot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h-TH" sz="12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เด็กเกิด พ.ค. 51</a:t>
                </a:r>
                <a:endPara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ea typeface="Angsana New" pitchFamily="18" charset="-34"/>
                  <a:cs typeface="Tahoma" pitchFamily="34" charset="0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h-TH" sz="12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เด็ก ป.1 ปี 58</a:t>
                </a:r>
                <a:endParaRPr kumimoji="0" lang="th-TH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041" name="Text Box 17"/>
              <p:cNvSpPr txBox="1">
                <a:spLocks noChangeArrowheads="1"/>
              </p:cNvSpPr>
              <p:nvPr/>
            </p:nvSpPr>
            <p:spPr bwMode="auto">
              <a:xfrm>
                <a:off x="9953" y="5999"/>
                <a:ext cx="1262" cy="394"/>
              </a:xfrm>
              <a:prstGeom prst="rect">
                <a:avLst/>
              </a:prstGeom>
              <a:solidFill>
                <a:srgbClr val="00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h-TH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พ.ค. 59</a:t>
                </a:r>
                <a:endParaRPr kumimoji="0" lang="th-TH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042" name="Text Box 18"/>
              <p:cNvSpPr txBox="1">
                <a:spLocks noChangeArrowheads="1"/>
              </p:cNvSpPr>
              <p:nvPr/>
            </p:nvSpPr>
            <p:spPr bwMode="auto">
              <a:xfrm>
                <a:off x="5947" y="6815"/>
                <a:ext cx="955" cy="707"/>
              </a:xfrm>
              <a:prstGeom prst="rect">
                <a:avLst/>
              </a:prstGeom>
              <a:solidFill>
                <a:srgbClr val="FFFF00"/>
              </a:solidFill>
              <a:ln w="9525" cap="rnd">
                <a:solidFill>
                  <a:srgbClr val="000000"/>
                </a:solidFill>
                <a:prstDash val="sysDot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h-TH" sz="12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เด็กเกิด ม.ค. 55</a:t>
                </a:r>
                <a:endParaRPr kumimoji="0" lang="th-TH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043" name="Text Box 19"/>
              <p:cNvSpPr txBox="1">
                <a:spLocks noChangeArrowheads="1"/>
              </p:cNvSpPr>
              <p:nvPr/>
            </p:nvSpPr>
            <p:spPr bwMode="auto">
              <a:xfrm>
                <a:off x="8114" y="6029"/>
                <a:ext cx="1167" cy="394"/>
              </a:xfrm>
              <a:prstGeom prst="rect">
                <a:avLst/>
              </a:prstGeom>
              <a:solidFill>
                <a:srgbClr val="00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h-TH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ก.ย. 58</a:t>
                </a:r>
                <a:endParaRPr kumimoji="0" lang="th-TH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045" name="Text Box 21"/>
              <p:cNvSpPr txBox="1">
                <a:spLocks noChangeArrowheads="1"/>
              </p:cNvSpPr>
              <p:nvPr/>
            </p:nvSpPr>
            <p:spPr bwMode="auto">
              <a:xfrm>
                <a:off x="6455" y="7672"/>
                <a:ext cx="2449" cy="801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prstDash val="dashDot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h-TH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 เด็กอายุ 3 ปี 3 เดือน</a:t>
                </a:r>
                <a:endPara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ea typeface="Angsana New" pitchFamily="18" charset="-34"/>
                  <a:cs typeface="Tahoma" pitchFamily="34" charset="0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h-TH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 ถึง  6 ปี 11 เดือน</a:t>
                </a:r>
                <a:endParaRPr kumimoji="0" lang="th-TH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ahoma" pitchFamily="34" charset="0"/>
                </a:endParaRPr>
              </a:p>
            </p:txBody>
          </p:sp>
          <p:cxnSp>
            <p:nvCxnSpPr>
              <p:cNvPr id="1047" name="AutoShape 23"/>
              <p:cNvCxnSpPr>
                <a:cxnSpLocks noChangeShapeType="1"/>
              </p:cNvCxnSpPr>
              <p:nvPr/>
            </p:nvCxnSpPr>
            <p:spPr bwMode="auto">
              <a:xfrm rot="5400000">
                <a:off x="5966" y="5593"/>
                <a:ext cx="698" cy="2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1048" name="Text Box 24"/>
              <p:cNvSpPr txBox="1">
                <a:spLocks noChangeArrowheads="1"/>
              </p:cNvSpPr>
              <p:nvPr/>
            </p:nvSpPr>
            <p:spPr bwMode="auto">
              <a:xfrm>
                <a:off x="9787" y="3560"/>
                <a:ext cx="1520" cy="194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h-TH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ยกเลิก</a:t>
                </a:r>
                <a:endPara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ea typeface="Angsana New" pitchFamily="18" charset="-34"/>
                  <a:cs typeface="Tahoma" pitchFamily="34" charset="0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MMR 2 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h-TH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 (ป.1)</a:t>
                </a:r>
                <a:br>
                  <a:rPr kumimoji="0" lang="th-TH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</a:br>
                <a:r>
                  <a:rPr kumimoji="0" lang="th-TH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เหลือเก็บตก</a:t>
                </a:r>
                <a:br>
                  <a:rPr kumimoji="0" lang="th-TH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</a:br>
                <a:r>
                  <a:rPr kumimoji="0" lang="th-TH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บางราย </a:t>
                </a:r>
                <a:endParaRPr kumimoji="0" lang="th-TH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ahoma" pitchFamily="34" charset="0"/>
                </a:endParaRPr>
              </a:p>
            </p:txBody>
          </p:sp>
          <p:cxnSp>
            <p:nvCxnSpPr>
              <p:cNvPr id="1049" name="AutoShape 25"/>
              <p:cNvCxnSpPr>
                <a:cxnSpLocks noChangeShapeType="1"/>
              </p:cNvCxnSpPr>
              <p:nvPr/>
            </p:nvCxnSpPr>
            <p:spPr bwMode="auto">
              <a:xfrm>
                <a:off x="2928" y="5272"/>
                <a:ext cx="0" cy="726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1050" name="Text Box 26"/>
              <p:cNvSpPr txBox="1">
                <a:spLocks noChangeArrowheads="1"/>
              </p:cNvSpPr>
              <p:nvPr/>
            </p:nvSpPr>
            <p:spPr bwMode="auto">
              <a:xfrm>
                <a:off x="8038" y="3560"/>
                <a:ext cx="1051" cy="168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h-TH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สิ้นสุดการให้</a:t>
                </a:r>
                <a:r>
                  <a:rPr kumimoji="0" lang="en-US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 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MR</a:t>
                </a:r>
                <a:r>
                  <a:rPr kumimoji="0" lang="th-TH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 </a:t>
                </a:r>
                <a:r>
                  <a:rPr kumimoji="0" lang="en-US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2 </a:t>
                </a:r>
                <a:endParaRPr kumimoji="0" lang="th-TH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ahoma" pitchFamily="34" charset="0"/>
                </a:endParaRPr>
              </a:p>
            </p:txBody>
          </p:sp>
          <p:cxnSp>
            <p:nvCxnSpPr>
              <p:cNvPr id="1051" name="AutoShape 27"/>
              <p:cNvCxnSpPr>
                <a:cxnSpLocks noChangeShapeType="1"/>
              </p:cNvCxnSpPr>
              <p:nvPr/>
            </p:nvCxnSpPr>
            <p:spPr bwMode="auto">
              <a:xfrm>
                <a:off x="6315" y="5680"/>
                <a:ext cx="2201" cy="2"/>
              </a:xfrm>
              <a:prstGeom prst="straightConnector1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med"/>
                <a:tailEnd type="triangle" w="med" len="med"/>
              </a:ln>
            </p:spPr>
          </p:cxnSp>
          <p:sp>
            <p:nvSpPr>
              <p:cNvPr id="1052" name="Text Box 28"/>
              <p:cNvSpPr txBox="1">
                <a:spLocks noChangeArrowheads="1"/>
              </p:cNvSpPr>
              <p:nvPr/>
            </p:nvSpPr>
            <p:spPr bwMode="auto">
              <a:xfrm>
                <a:off x="2066" y="3491"/>
                <a:ext cx="1663" cy="201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h-TH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เริ่ม</a:t>
                </a:r>
                <a:r>
                  <a:rPr kumimoji="0" 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 MMR</a:t>
                </a:r>
                <a:r>
                  <a:rPr kumimoji="0" lang="th-TH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 </a:t>
                </a:r>
                <a:r>
                  <a:rPr kumimoji="0" 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2 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h-TH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อายุ 2.5 ปี</a:t>
                </a:r>
                <a:endParaRPr kumimoji="0" lang="th-TH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35" name="Text Box 18"/>
              <p:cNvSpPr txBox="1">
                <a:spLocks noChangeArrowheads="1"/>
              </p:cNvSpPr>
              <p:nvPr/>
            </p:nvSpPr>
            <p:spPr bwMode="auto">
              <a:xfrm>
                <a:off x="8257" y="6806"/>
                <a:ext cx="955" cy="707"/>
              </a:xfrm>
              <a:prstGeom prst="rect">
                <a:avLst/>
              </a:prstGeom>
              <a:solidFill>
                <a:srgbClr val="FFFF00"/>
              </a:solidFill>
              <a:ln w="9525" cap="rnd">
                <a:solidFill>
                  <a:srgbClr val="000000"/>
                </a:solidFill>
                <a:prstDash val="sysDot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h-TH" sz="12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เด็กเกิด มิ.ย. 51</a:t>
                </a:r>
                <a:endParaRPr kumimoji="0" lang="th-TH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38" name="Text Box 26"/>
              <p:cNvSpPr txBox="1">
                <a:spLocks noChangeArrowheads="1"/>
              </p:cNvSpPr>
              <p:nvPr/>
            </p:nvSpPr>
            <p:spPr bwMode="auto">
              <a:xfrm>
                <a:off x="5913" y="3586"/>
                <a:ext cx="1051" cy="168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h-TH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เริ่ม</a:t>
                </a:r>
                <a:br>
                  <a:rPr kumimoji="0" lang="th-TH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</a:br>
                <a:r>
                  <a:rPr kumimoji="0" lang="th-TH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การให้</a:t>
                </a:r>
                <a:r>
                  <a:rPr kumimoji="0" lang="en-US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 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MR</a:t>
                </a:r>
                <a:r>
                  <a:rPr kumimoji="0" lang="th-TH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 </a:t>
                </a:r>
                <a:r>
                  <a:rPr kumimoji="0" lang="en-US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ahoma" pitchFamily="34" charset="0"/>
                    <a:ea typeface="Angsana New" pitchFamily="18" charset="-34"/>
                    <a:cs typeface="Tahoma" pitchFamily="34" charset="0"/>
                  </a:rPr>
                  <a:t>2 </a:t>
                </a:r>
                <a:endParaRPr kumimoji="0" lang="th-TH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ahoma" pitchFamily="34" charset="0"/>
                </a:endParaRPr>
              </a:p>
            </p:txBody>
          </p:sp>
          <p:cxnSp>
            <p:nvCxnSpPr>
              <p:cNvPr id="39" name="AutoShape 8"/>
              <p:cNvCxnSpPr>
                <a:cxnSpLocks noChangeShapeType="1"/>
              </p:cNvCxnSpPr>
              <p:nvPr/>
            </p:nvCxnSpPr>
            <p:spPr bwMode="auto">
              <a:xfrm>
                <a:off x="10568" y="5244"/>
                <a:ext cx="0" cy="726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79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sz="36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การเตรียมการก่อนให้วัคซีน </a:t>
            </a:r>
            <a:br>
              <a:rPr lang="th-TH" sz="36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36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ประมาณเดือนมีนาคม 2558</a:t>
            </a:r>
            <a:endParaRPr lang="th-TH" sz="3600" b="1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472" y="1643050"/>
            <a:ext cx="4143404" cy="1643074"/>
          </a:xfrm>
        </p:spPr>
        <p:txBody>
          <a:bodyPr>
            <a:normAutofit/>
          </a:bodyPr>
          <a:lstStyle/>
          <a:p>
            <a:pPr>
              <a:buFont typeface="Wingdings 2" pitchFamily="18" charset="2"/>
              <a:buChar char=""/>
            </a:pPr>
            <a:r>
              <a:rPr lang="th-TH" sz="2400" b="1" dirty="0" smtClean="0"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สำรวจกลุ่มเป้าหมาย</a:t>
            </a:r>
          </a:p>
          <a:p>
            <a:pPr>
              <a:buFont typeface="Wingdings 2" pitchFamily="18" charset="2"/>
              <a:buChar char=""/>
            </a:pPr>
            <a:r>
              <a:rPr lang="th-TH" sz="2400" b="1" dirty="0" smtClean="0"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คาดประมาณจำนวนวัคซีน</a:t>
            </a:r>
          </a:p>
          <a:p>
            <a:pPr>
              <a:buFont typeface="Wingdings 2" pitchFamily="18" charset="2"/>
              <a:buChar char=""/>
            </a:pPr>
            <a:r>
              <a:rPr lang="th-TH" sz="2400" b="1" dirty="0" smtClean="0"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วางแผนปฏิบัติการ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556792"/>
            <a:ext cx="91440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428860" y="3714755"/>
          <a:ext cx="6357981" cy="3000393"/>
        </p:xfrm>
        <a:graphic>
          <a:graphicData uri="http://schemas.openxmlformats.org/drawingml/2006/table">
            <a:tbl>
              <a:tblPr/>
              <a:tblGrid>
                <a:gridCol w="724326"/>
                <a:gridCol w="965769"/>
                <a:gridCol w="772435"/>
                <a:gridCol w="697960"/>
                <a:gridCol w="697960"/>
                <a:gridCol w="809434"/>
                <a:gridCol w="804809"/>
                <a:gridCol w="885288"/>
              </a:tblGrid>
              <a:tr h="26253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ลำดับที่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4754" marR="54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ชื่อ </a:t>
                      </a:r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r>
                        <a:rPr lang="en-US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นามสกุล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4754" marR="54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ที่อยู่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4754" marR="54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สถานที่เลี้ยงเด็ก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วันรับวัคซีน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4754" marR="54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หมายเหตุ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4754" marR="54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78760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บ้าน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4754" marR="54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ศูนย์เด็กเล็ก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4754" marR="54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รร. อนุบาล</a:t>
                      </a:r>
                      <a:endParaRPr lang="en-US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4754" marR="54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782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782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 dirty="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782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782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782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782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782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782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3637280" algn="l"/>
                        </a:tabLst>
                      </a:pPr>
                      <a:endParaRPr lang="en-US" sz="1300" dirty="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54754" marR="547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3000372"/>
            <a:ext cx="893225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แบบสำรวจเด็กที่เกิดระหว่างวันที่ 1 มิถุนายน 2551 ถึง วันที่ 31 มกราคม 2555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สถานบริการ.................. หมู่ที่...........ตำบล..............อำเภอ.............จังหวัด.........</a:t>
            </a:r>
            <a:endParaRPr kumimoji="0" lang="th-TH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7358082" y="2571744"/>
            <a:ext cx="1285884" cy="35719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16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แบบ</a:t>
            </a:r>
            <a:r>
              <a:rPr kumimoji="0" lang="th-TH" sz="1600" b="1" i="0" u="none" strike="noStrike" cap="none" normalizeH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MR </a:t>
            </a:r>
            <a:r>
              <a:rPr kumimoji="0" lang="th-TH" sz="16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71438" y="5286388"/>
            <a:ext cx="2285984" cy="114300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เอกสารหมายเลข 1</a:t>
            </a:r>
          </a:p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ใน</a:t>
            </a:r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แนวทางการให้วัคซีน </a:t>
            </a: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MR </a:t>
            </a:r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เข็มที่ 2 </a:t>
            </a:r>
            <a:endParaRPr lang="en-US" sz="1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251519" y="3284984"/>
            <a:ext cx="1368153" cy="43204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798"/>
            <a:ext cx="8229600" cy="1143000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กำหนดช่วงเวลาการจัดส่งวัคซีน </a:t>
            </a:r>
            <a:r>
              <a:rPr lang="en-US" sz="36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MR</a:t>
            </a:r>
            <a:endParaRPr lang="th-TH" sz="3600" b="1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052736"/>
            <a:ext cx="91440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1252736"/>
          </a:xfrm>
        </p:spPr>
        <p:txBody>
          <a:bodyPr>
            <a:normAutofit/>
          </a:bodyPr>
          <a:lstStyle/>
          <a:p>
            <a:pPr marL="228600" lvl="0" indent="-228600" fontAlgn="base">
              <a:spcBef>
                <a:spcPct val="0"/>
              </a:spcBef>
              <a:spcAft>
                <a:spcPct val="0"/>
              </a:spcAft>
              <a:buNone/>
            </a:pPr>
            <a:endParaRPr lang="en-US" sz="1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แจ้งปริมาณวัคซีน จำนวนรอบ และกำหนดวันส่งวัคซีนในแต่ละรอบ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th-TH" dirty="0" smtClean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11560" y="2348880"/>
            <a:ext cx="8280920" cy="43924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ผู้ประสานงาน</a:t>
            </a:r>
            <a:endParaRPr lang="th-TH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th-TH" sz="1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</a:t>
            </a: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เภสัชกรขัตติยะ </a:t>
            </a:r>
            <a:r>
              <a:rPr lang="th-TH" sz="20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อุตม์</a:t>
            </a: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อ่าง </a:t>
            </a:r>
          </a:p>
          <a:p>
            <a:pPr marL="514350" indent="-514350">
              <a:buFont typeface="Arial" pitchFamily="34" charset="0"/>
              <a:buNone/>
            </a:pP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ประสานจังหวัดในภาคเหนือ  (เขตบริการสุขภาพที่ 1-3) </a:t>
            </a:r>
          </a:p>
          <a:p>
            <a:pPr marL="514350" indent="-514350">
              <a:buFont typeface="Arial" pitchFamily="34" charset="0"/>
              <a:buNone/>
            </a:pP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โทรศัพท์ 02 590-3222  โทรศัพท์มือถือ 08-0291-3312                                         </a:t>
            </a:r>
          </a:p>
          <a:p>
            <a:pPr marL="514350" indent="-514350">
              <a:buFont typeface="Arial" pitchFamily="34" charset="0"/>
              <a:buNone/>
            </a:pP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อีเมล์ </a:t>
            </a:r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kub-2007@hotmail.com</a:t>
            </a:r>
            <a:endParaRPr lang="th-TH" sz="20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sz="10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Arial" pitchFamily="34" charset="0"/>
              <a:buNone/>
            </a:pPr>
            <a:endParaRPr lang="en-US" sz="1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85720" y="1347446"/>
          <a:ext cx="8643998" cy="4867636"/>
        </p:xfrm>
        <a:graphic>
          <a:graphicData uri="http://schemas.openxmlformats.org/drawingml/2006/table">
            <a:tbl>
              <a:tblPr/>
              <a:tblGrid>
                <a:gridCol w="1214445"/>
                <a:gridCol w="1357323"/>
                <a:gridCol w="802054"/>
                <a:gridCol w="868534"/>
                <a:gridCol w="883841"/>
                <a:gridCol w="883841"/>
                <a:gridCol w="883841"/>
                <a:gridCol w="749987"/>
                <a:gridCol w="1000132"/>
              </a:tblGrid>
              <a:tr h="33167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คลังวัคซีนโรงพยาบาล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2" marR="469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จำนวนเด็กกลุ่มเป้าหมาย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(คน)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2" marR="469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จำนวนวัคซีน      ที่ขอเบิก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(ขวด)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2" marR="469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</a:t>
                      </a:r>
                      <a:endParaRPr lang="en-US" sz="16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ผู้ประสานการรับวัคซีน</a:t>
                      </a:r>
                      <a:endParaRPr lang="en-US" sz="16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6335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วดป.ที่ให้จัดส่ง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2" marR="469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จำนวนวัคซีน (ขวด)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2" marR="469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 spc="-2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วดป ที่ให้จัดส่ง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2" marR="469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จำนวนวัคซีน (ขวด)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2" marR="469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ชื่อ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2" marR="469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เบอร์โทรศัพท์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2" marR="469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31676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76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 dirty="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 dirty="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76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76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76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76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 dirty="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76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76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76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76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76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 dirty="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 dirty="0">
                        <a:latin typeface="TH SarabunPSK"/>
                        <a:ea typeface="Cordia New"/>
                        <a:cs typeface="Angsana New"/>
                      </a:endParaRPr>
                    </a:p>
                  </a:txBody>
                  <a:tcPr marL="46912" marR="469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127464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แบบสำรวจการเบิกวัคซีน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MR </a:t>
            </a:r>
            <a:r>
              <a:rPr kumimoji="0" lang="th-TH" sz="1800" b="1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เพื่อปิดช่องว่างระดับภูมิคุ้มกันต่อโรคหัด</a:t>
            </a:r>
            <a:endParaRPr kumimoji="0" lang="en-US" sz="800" b="0" i="0" u="none" strike="noStrike" cap="none" normalizeH="0" baseline="0" dirty="0" smtClean="0">
              <a:ln>
                <a:noFill/>
              </a:ln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สำหรับเด็กที่เกิดระหว่างวันที่ 1 มิถุนายน 2551 ถึง 31 มกราคม 2555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จังหวัด......................................................</a:t>
            </a:r>
            <a:endParaRPr kumimoji="0" lang="th-TH" sz="1800" b="0" i="0" u="none" strike="noStrike" cap="none" normalizeH="0" baseline="0" dirty="0" smtClean="0">
              <a:ln>
                <a:noFill/>
              </a:ln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142876" y="6357958"/>
            <a:ext cx="6643702" cy="35719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เอกสารหมายเลข 2 ใน</a:t>
            </a:r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แนวทางการให้วัคซีน </a:t>
            </a: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MR </a:t>
            </a:r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เข็มที่ 2 </a:t>
            </a:r>
            <a:endParaRPr lang="en-US" sz="1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80226"/>
            <a:ext cx="9144000" cy="1143000"/>
          </a:xfrm>
        </p:spPr>
        <p:txBody>
          <a:bodyPr>
            <a:normAutofit/>
          </a:bodyPr>
          <a:lstStyle/>
          <a:p>
            <a: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แผนการรณรงค์ให้วัคซีนในงาน </a:t>
            </a:r>
            <a:r>
              <a:rPr lang="en-US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EPI</a:t>
            </a:r>
            <a:endParaRPr lang="th-TH" sz="2800" b="1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0804431"/>
              </p:ext>
            </p:extLst>
          </p:nvPr>
        </p:nvGraphicFramePr>
        <p:xfrm>
          <a:off x="107508" y="1291295"/>
          <a:ext cx="885698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740"/>
                <a:gridCol w="580788"/>
                <a:gridCol w="653386"/>
                <a:gridCol w="653386"/>
                <a:gridCol w="653386"/>
                <a:gridCol w="653386"/>
                <a:gridCol w="653386"/>
                <a:gridCol w="653386"/>
                <a:gridCol w="653386"/>
                <a:gridCol w="653386"/>
                <a:gridCol w="580788"/>
                <a:gridCol w="580788"/>
                <a:gridCol w="580788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วัคซีน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140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r>
                        <a:rPr lang="en-US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57</a:t>
                      </a:r>
                      <a:endParaRPr lang="th-TH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th-TH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th-TH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</a:p>
                    <a:p>
                      <a:pPr algn="ctr"/>
                      <a:r>
                        <a:rPr lang="th-TH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58</a:t>
                      </a:r>
                      <a:endParaRPr lang="th-TH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th-TH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มี.ค.</a:t>
                      </a:r>
                      <a:endParaRPr lang="th-TH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th-TH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th-TH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th-TH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th-TH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th-TH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ก.ย.</a:t>
                      </a:r>
                      <a:endParaRPr lang="th-TH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latin typeface="Tahoma" pitchFamily="34" charset="0"/>
                          <a:cs typeface="Tahoma" pitchFamily="34" charset="0"/>
                        </a:rPr>
                        <a:t>dT</a:t>
                      </a:r>
                      <a:r>
                        <a:rPr lang="th-TH" sz="2400" dirty="0" smtClean="0"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br>
                        <a:rPr lang="th-TH" sz="2400" dirty="0" smtClean="0">
                          <a:latin typeface="Tahoma" pitchFamily="34" charset="0"/>
                          <a:cs typeface="Tahoma" pitchFamily="34" charset="0"/>
                        </a:rPr>
                      </a:br>
                      <a:r>
                        <a:rPr lang="th-TH" sz="2400" dirty="0" smtClean="0">
                          <a:latin typeface="Tahoma" pitchFamily="34" charset="0"/>
                          <a:cs typeface="Tahoma" pitchFamily="34" charset="0"/>
                        </a:rPr>
                        <a:t>20-50ปี</a:t>
                      </a:r>
                      <a:endParaRPr lang="th-TH" sz="24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ahoma" pitchFamily="34" charset="0"/>
                          <a:cs typeface="Tahoma" pitchFamily="34" charset="0"/>
                        </a:rPr>
                        <a:t>OPV</a:t>
                      </a:r>
                      <a:r>
                        <a:rPr lang="th-TH" sz="2400" dirty="0" smtClean="0"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800" b="1" dirty="0" smtClean="0">
                          <a:latin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th-TH" sz="1800" b="1" dirty="0" smtClean="0">
                          <a:latin typeface="Tahoma" pitchFamily="34" charset="0"/>
                          <a:cs typeface="Tahoma" pitchFamily="34" charset="0"/>
                        </a:rPr>
                        <a:t>ให้เสริมบางพื้นที่</a:t>
                      </a:r>
                      <a:r>
                        <a:rPr lang="en-US" sz="1800" b="1" dirty="0" smtClean="0">
                          <a:latin typeface="Tahoma" pitchFamily="34" charset="0"/>
                          <a:cs typeface="Tahoma" pitchFamily="34" charset="0"/>
                        </a:rPr>
                        <a:t>)</a:t>
                      </a:r>
                      <a:endParaRPr lang="th-TH" sz="18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ahoma" pitchFamily="34" charset="0"/>
                          <a:cs typeface="Tahoma" pitchFamily="34" charset="0"/>
                        </a:rPr>
                        <a:t>MR</a:t>
                      </a:r>
                      <a:endParaRPr lang="th-TH" sz="24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ahoma" pitchFamily="34" charset="0"/>
                          <a:cs typeface="Tahoma" pitchFamily="34" charset="0"/>
                        </a:rPr>
                        <a:t>FLU</a:t>
                      </a:r>
                      <a:endParaRPr lang="th-TH" sz="24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ahoma" pitchFamily="34" charset="0"/>
                          <a:cs typeface="Tahoma" pitchFamily="34" charset="0"/>
                        </a:rPr>
                        <a:t>MR </a:t>
                      </a:r>
                      <a:r>
                        <a:rPr lang="th-TH" sz="2400" dirty="0" smtClean="0">
                          <a:latin typeface="Tahoma" pitchFamily="34" charset="0"/>
                          <a:cs typeface="Tahoma" pitchFamily="34" charset="0"/>
                        </a:rPr>
                        <a:t/>
                      </a:r>
                      <a:br>
                        <a:rPr lang="th-TH" sz="2400" dirty="0" smtClean="0">
                          <a:latin typeface="Tahoma" pitchFamily="34" charset="0"/>
                          <a:cs typeface="Tahoma" pitchFamily="34" charset="0"/>
                        </a:rPr>
                      </a:br>
                      <a:r>
                        <a:rPr lang="th-TH" sz="2400" dirty="0" smtClean="0">
                          <a:latin typeface="Tahoma" pitchFamily="34" charset="0"/>
                          <a:cs typeface="Tahoma" pitchFamily="34" charset="0"/>
                        </a:rPr>
                        <a:t>น.ร.ป.1</a:t>
                      </a:r>
                      <a:endParaRPr lang="th-TH" sz="24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latin typeface="Tahoma" pitchFamily="34" charset="0"/>
                          <a:cs typeface="Tahoma" pitchFamily="34" charset="0"/>
                        </a:rPr>
                        <a:t>dT</a:t>
                      </a:r>
                      <a:r>
                        <a:rPr lang="en-US" sz="2400" baseline="0" dirty="0" smtClean="0"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2400" baseline="0" dirty="0" smtClean="0">
                          <a:latin typeface="Tahoma" pitchFamily="34" charset="0"/>
                          <a:cs typeface="Tahoma" pitchFamily="34" charset="0"/>
                        </a:rPr>
                        <a:t/>
                      </a:r>
                      <a:br>
                        <a:rPr lang="th-TH" sz="2400" baseline="0" dirty="0" smtClean="0">
                          <a:latin typeface="Tahoma" pitchFamily="34" charset="0"/>
                          <a:cs typeface="Tahoma" pitchFamily="34" charset="0"/>
                        </a:rPr>
                      </a:br>
                      <a:r>
                        <a:rPr lang="th-TH" sz="2400" baseline="0" dirty="0" smtClean="0">
                          <a:latin typeface="Tahoma" pitchFamily="34" charset="0"/>
                          <a:cs typeface="Tahoma" pitchFamily="34" charset="0"/>
                        </a:rPr>
                        <a:t>น.ร.ป.6</a:t>
                      </a:r>
                      <a:r>
                        <a:rPr lang="en-US" sz="2400" dirty="0" smtClean="0"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24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428728" y="3714752"/>
            <a:ext cx="44291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200" b="1" dirty="0" smtClean="0"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ตรวจสอบปริมาณความจุของตู้เย็น</a:t>
            </a:r>
            <a:endParaRPr lang="th-TH" sz="2200" b="1" dirty="0">
              <a:solidFill>
                <a:srgbClr val="8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798"/>
            <a:ext cx="8229600" cy="1143000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การให้บริการวัคซีน</a:t>
            </a:r>
            <a:endParaRPr lang="th-TH" sz="3600" b="1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052736"/>
            <a:ext cx="91440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42844" y="2420888"/>
          <a:ext cx="8786874" cy="3359334"/>
        </p:xfrm>
        <a:graphic>
          <a:graphicData uri="http://schemas.openxmlformats.org/drawingml/2006/table">
            <a:tbl>
              <a:tblPr/>
              <a:tblGrid>
                <a:gridCol w="3786214"/>
                <a:gridCol w="5000660"/>
              </a:tblGrid>
              <a:tr h="829276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h-TH" sz="20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ประวัติการได้รับวัคซีนในอดีต       </a:t>
                      </a:r>
                      <a:endParaRPr lang="en-US" sz="2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h-TH" sz="20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การให้วัคซีนครั้งนี้</a:t>
                      </a:r>
                      <a:endParaRPr lang="en-US" sz="2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970924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h-TH" sz="20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ไม่เคยได้รับวัคซีน/ไม่ทราบ</a:t>
                      </a:r>
                      <a:endParaRPr lang="en-US" sz="20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h-TH" sz="20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เข็ม แล้วให้อีก </a:t>
                      </a:r>
                      <a:r>
                        <a:rPr lang="en-US" sz="20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</a:t>
                      </a:r>
                      <a:r>
                        <a:rPr lang="th-TH" sz="20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ครั้งเมื่อเข้าเรียนชั้น ป.</a:t>
                      </a:r>
                      <a:r>
                        <a:rPr lang="en-US" sz="20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</a:t>
                      </a: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9858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1236345" algn="ctr"/>
                        </a:tabLst>
                      </a:pPr>
                      <a:r>
                        <a:rPr lang="th-TH" sz="20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เคยได้ 1 เข็ม</a:t>
                      </a:r>
                      <a:r>
                        <a:rPr lang="en-US" sz="20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	</a:t>
                      </a: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h-TH" sz="20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</a:t>
                      </a:r>
                      <a:r>
                        <a:rPr lang="th-TH" sz="2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เข็ม</a:t>
                      </a:r>
                      <a:r>
                        <a:rPr lang="en-US" sz="2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2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ห่างกันอย่างน้อย</a:t>
                      </a:r>
                      <a:r>
                        <a:rPr lang="th-TH" sz="20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 เดือน</a:t>
                      </a:r>
                      <a:endParaRPr lang="en-US" sz="20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9276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h-TH" sz="2000" b="1" spc="-4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เคยได้ 2 </a:t>
                      </a:r>
                      <a:r>
                        <a:rPr lang="th-TH" sz="2000" b="1" spc="-4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เข็ม</a:t>
                      </a:r>
                      <a:r>
                        <a:rPr lang="th-TH" sz="2000" b="1" spc="-4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br>
                        <a:rPr lang="th-TH" sz="2000" b="1" spc="-4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2000" b="1" spc="-4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th-TH" sz="2000" b="1" spc="-4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เข็มสุดท้ายอายุตั้งแต่ </a:t>
                      </a:r>
                      <a:r>
                        <a:rPr lang="en-US" sz="2000" b="1" spc="-4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 </a:t>
                      </a:r>
                      <a:r>
                        <a:rPr lang="th-TH" sz="2000" b="1" spc="-4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เดือน) </a:t>
                      </a:r>
                      <a:endParaRPr lang="en-US" sz="20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h-TH" sz="20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ไม่ต้องให้</a:t>
                      </a:r>
                      <a:endParaRPr lang="en-US" sz="20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1923" marR="619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359825" y="1268760"/>
            <a:ext cx="652454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36663" algn="ctr"/>
              </a:tabLst>
            </a:pP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ตรวจสอบประวัติการได้รับวัคซีน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MMR </a:t>
            </a: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ในอดีต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36663" algn="ctr"/>
              </a:tabLst>
            </a:pP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แล้วให้วัคซีน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MR </a:t>
            </a: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ครั้งนี้ ดังตาราง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36663" algn="ctr"/>
              </a:tabLst>
            </a:pP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798"/>
            <a:ext cx="8229600" cy="1143000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การปฏิบัติงานหลังให้บริการ</a:t>
            </a:r>
            <a:endParaRPr lang="th-TH" sz="3600" b="1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536" y="1124744"/>
            <a:ext cx="9144000" cy="5506691"/>
          </a:xfrm>
        </p:spPr>
        <p:txBody>
          <a:bodyPr>
            <a:noAutofit/>
          </a:bodyPr>
          <a:lstStyle/>
          <a:p>
            <a:pPr>
              <a:buNone/>
            </a:pPr>
            <a:endParaRPr lang="th-TH" sz="1800" b="1" dirty="0" smtClean="0">
              <a:latin typeface="Tahoma" pitchFamily="34" charset="0"/>
              <a:ea typeface="Tahoma" pitchFamily="34" charset="0"/>
              <a:cs typeface="Tahoma" pitchFamily="34" charset="0"/>
              <a:sym typeface="Wingdings 2"/>
            </a:endParaRPr>
          </a:p>
          <a:p>
            <a:pPr>
              <a:buFont typeface="Wingdings 2" pitchFamily="18" charset="2"/>
              <a:buChar char=""/>
            </a:pPr>
            <a:r>
              <a:rPr lang="th-TH" sz="2400" b="1" dirty="0"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การติดตามเด็กกลุ่มเป้าหมายที่ไม่มารับวัคซีน </a:t>
            </a:r>
            <a:r>
              <a:rPr lang="en-US" sz="2400" b="1" dirty="0"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MR</a:t>
            </a:r>
            <a:endParaRPr lang="th-TH" sz="2000" b="1" dirty="0" smtClean="0">
              <a:solidFill>
                <a:srgbClr val="800000"/>
              </a:solidFill>
              <a:latin typeface="Tahoma" pitchFamily="34" charset="0"/>
              <a:ea typeface="Tahoma" pitchFamily="34" charset="0"/>
              <a:cs typeface="Tahoma" pitchFamily="34" charset="0"/>
              <a:sym typeface="Wingdings 2"/>
            </a:endParaRPr>
          </a:p>
          <a:p>
            <a:pPr lvl="1">
              <a:buFont typeface="Wingdings 2" pitchFamily="18" charset="2"/>
              <a:buChar char="P"/>
            </a:pPr>
            <a:endParaRPr lang="th-TH" sz="2000" b="1" dirty="0">
              <a:latin typeface="Tahoma" pitchFamily="34" charset="0"/>
              <a:ea typeface="Tahoma" pitchFamily="34" charset="0"/>
              <a:cs typeface="Tahoma" pitchFamily="34" charset="0"/>
              <a:sym typeface="Wingdings 2"/>
            </a:endParaRPr>
          </a:p>
          <a:p>
            <a:pPr lvl="1" indent="-742950">
              <a:buNone/>
            </a:pP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 </a:t>
            </a:r>
            <a:r>
              <a:rPr lang="th-TH" sz="2400" b="1" dirty="0" smtClean="0"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การจัดทำรายงาน</a:t>
            </a:r>
            <a:r>
              <a:rPr lang="th-TH" sz="2400" b="1" dirty="0" smtClean="0"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h-TH" sz="2000" b="1" dirty="0">
              <a:solidFill>
                <a:srgbClr val="800000"/>
              </a:solidFill>
              <a:latin typeface="Tahoma" pitchFamily="34" charset="0"/>
              <a:ea typeface="Tahoma" pitchFamily="34" charset="0"/>
              <a:cs typeface="Tahoma" pitchFamily="34" charset="0"/>
              <a:sym typeface="Wingdings 2"/>
            </a:endParaRPr>
          </a:p>
          <a:p>
            <a:pPr lvl="1">
              <a:lnSpc>
                <a:spcPct val="150000"/>
              </a:lnSpc>
              <a:buClr>
                <a:srgbClr val="00B050"/>
              </a:buClr>
              <a:buFont typeface="Wingdings 2" pitchFamily="18" charset="2"/>
              <a:buChar char="P"/>
            </a:pP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รายงานความครอบคลุมการได้รับวัคซีน </a:t>
            </a:r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MR </a:t>
            </a: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ในพื้นที่รับผิดชอบ (เป้าหมายไม่ต่ำกว่า 95 </a:t>
            </a:r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%)</a:t>
            </a:r>
            <a:endParaRPr lang="th-TH" sz="2000" b="1" dirty="0" smtClean="0">
              <a:latin typeface="Tahoma" pitchFamily="34" charset="0"/>
              <a:ea typeface="Tahoma" pitchFamily="34" charset="0"/>
              <a:cs typeface="Tahoma" pitchFamily="34" charset="0"/>
              <a:sym typeface="Wingdings 2"/>
            </a:endParaRPr>
          </a:p>
          <a:p>
            <a:pPr lvl="1">
              <a:lnSpc>
                <a:spcPct val="150000"/>
              </a:lnSpc>
              <a:buClr>
                <a:srgbClr val="00B050"/>
              </a:buClr>
              <a:buFont typeface="Wingdings 2" pitchFamily="18" charset="2"/>
              <a:buChar char="P"/>
            </a:pP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รายงานการให้บริการวัคซีน </a:t>
            </a:r>
            <a:r>
              <a:rPr lang="en-U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MR</a:t>
            </a:r>
            <a:endParaRPr lang="th-TH" sz="2000" b="1" dirty="0">
              <a:latin typeface="Tahoma" pitchFamily="34" charset="0"/>
              <a:ea typeface="Tahoma" pitchFamily="34" charset="0"/>
              <a:cs typeface="Tahoma" pitchFamily="34" charset="0"/>
              <a:sym typeface="Wingdings 2"/>
            </a:endParaRPr>
          </a:p>
          <a:p>
            <a:pPr>
              <a:buNone/>
            </a:pPr>
            <a:endParaRPr lang="th-TH" sz="20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</a:t>
            </a:r>
            <a:endParaRPr lang="th-TH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052736"/>
            <a:ext cx="91440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464021"/>
              </p:ext>
            </p:extLst>
          </p:nvPr>
        </p:nvGraphicFramePr>
        <p:xfrm>
          <a:off x="428596" y="1643049"/>
          <a:ext cx="7929618" cy="4357718"/>
        </p:xfrm>
        <a:graphic>
          <a:graphicData uri="http://schemas.openxmlformats.org/drawingml/2006/table">
            <a:tbl>
              <a:tblPr/>
              <a:tblGrid>
                <a:gridCol w="941663"/>
                <a:gridCol w="941663"/>
                <a:gridCol w="804494"/>
                <a:gridCol w="942139"/>
                <a:gridCol w="942139"/>
                <a:gridCol w="804494"/>
                <a:gridCol w="804494"/>
                <a:gridCol w="874266"/>
                <a:gridCol w="874266"/>
              </a:tblGrid>
              <a:tr h="321235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หมู่ที่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6" marR="469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</a:t>
                      </a: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เด็กกลุ่มเป้าหมาย        </a:t>
                      </a:r>
                      <a:b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ที่มีอยู่จริงในพื้นที่</a:t>
                      </a:r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รับผิด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ช</a:t>
                      </a:r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อบ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6" marR="469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จำนวนเด็กกลุ่มเป้าหมายที่ได้รับวัคซีน </a:t>
                      </a:r>
                      <a:r>
                        <a:rPr lang="en-US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MR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12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เด็กกลุ่มเป้าหมายในจังหวัด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6" marR="469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เด็กกลุ่มเป้าหมาย</a:t>
                      </a:r>
                      <a:endParaRPr lang="en-US" sz="16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นอกจังหวัด</a:t>
                      </a:r>
                      <a:endParaRPr lang="en-US" sz="16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6" marR="469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เด็ก</a:t>
                      </a:r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ต่าง ชาติ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6" marR="469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</a:t>
                      </a: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การให้วัคซีน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6" marR="469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5523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เด็กกลุ่มเป้าหมายในพื้นที่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 spc="-3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เด็กกลุ่มเป้าหมายนอกพื้นที่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6" marR="469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354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ได้รับในพื้นที่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6" marR="469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 spc="-4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ได้รับจากที่อื่น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6" marR="469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indent="13335" algn="ctr">
                        <a:spcAft>
                          <a:spcPts val="0"/>
                        </a:spcAft>
                      </a:pPr>
                      <a:r>
                        <a:rPr lang="th-TH" sz="1600" b="1" spc="-7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ความครอบ คลุม </a:t>
                      </a:r>
                      <a:r>
                        <a:rPr lang="en-US" sz="1600" b="1" spc="-7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(%)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6" marR="469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12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2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(1)</a:t>
                      </a:r>
                      <a:endParaRPr lang="en-US" sz="12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2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(2)</a:t>
                      </a:r>
                      <a:endParaRPr lang="en-US" sz="12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2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(3)</a:t>
                      </a:r>
                      <a:endParaRPr lang="en-US" sz="12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r>
                        <a:rPr lang="th-TH" sz="12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(4</a:t>
                      </a:r>
                      <a:r>
                        <a:rPr lang="en-US" sz="12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en-US" sz="12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r>
                        <a:rPr lang="en-US" sz="12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th-TH" sz="12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r>
                        <a:rPr lang="en-US" sz="12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en-US" sz="12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r>
                        <a:rPr lang="en-US" sz="12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th-TH" sz="12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en-US" sz="12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en-US" sz="12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r>
                        <a:rPr lang="en-US" sz="12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th-TH" sz="12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  <a:r>
                        <a:rPr lang="en-US" sz="12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en-US" sz="12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r>
                        <a:rPr lang="en-US" sz="12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th-TH" sz="12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  <a:r>
                        <a:rPr lang="en-US" sz="12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en-US" sz="12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21235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 dirty="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r>
                        <a:rPr lang="th-TH" sz="1100" b="1">
                          <a:latin typeface="DilleniaUPC"/>
                          <a:ea typeface="Cordia New"/>
                          <a:cs typeface="TH SarabunPSK"/>
                        </a:rPr>
                        <a:t>        </a:t>
                      </a: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r>
                        <a:rPr lang="en-US" sz="1100" b="1">
                          <a:latin typeface="TH SarabunPSK"/>
                          <a:ea typeface="Cordia New"/>
                          <a:cs typeface="Angsana New"/>
                        </a:rPr>
                        <a:t>         </a:t>
                      </a: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r>
                        <a:rPr lang="en-US" sz="1100" b="1">
                          <a:latin typeface="TH SarabunPSK"/>
                          <a:ea typeface="Cordia New"/>
                          <a:cs typeface="Angsana New"/>
                        </a:rPr>
                        <a:t>         </a:t>
                      </a: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r>
                        <a:rPr lang="en-US" sz="1100" b="1">
                          <a:latin typeface="TH SarabunPSK"/>
                          <a:ea typeface="Cordia New"/>
                          <a:cs typeface="Angsana New"/>
                        </a:rPr>
                        <a:t>       </a:t>
                      </a: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235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235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235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235">
                <a:tc>
                  <a:txBody>
                    <a:bodyPr/>
                    <a:lstStyle/>
                    <a:p>
                      <a:pPr indent="21590"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รวม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 dirty="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916" marR="46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57148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  <a:tab pos="685800" algn="l"/>
              </a:tabLst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แบบรายงานผลการให้วัคซีน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MR </a:t>
            </a:r>
            <a:endParaRPr kumimoji="0" lang="th-TH" sz="1800" b="1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  <a:tab pos="685800" algn="l"/>
              </a:tabLst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ในเด็กกลุ่มเป้าหมายที่เกิดระหว่างวันที่ 1 มิถุนายน 2551 ถึง วันที่ 31 มกราคม 2555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  <a:tab pos="685800" algn="l"/>
              </a:tabLst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สถานบริการ...............ตำบล......................อำเภอ...............จังหวัด..................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  <a:tab pos="685800" algn="l"/>
              </a:tabLst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7358082" y="285728"/>
            <a:ext cx="1071570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แบบ</a:t>
            </a:r>
            <a:r>
              <a:rPr kumimoji="0" lang="th-TH" sz="1400" b="1" i="0" u="none" strike="noStrike" cap="none" normalizeH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MR </a:t>
            </a: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42876" y="6357958"/>
            <a:ext cx="6643702" cy="35719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เอกสารหมายเลข 4 ใน</a:t>
            </a:r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แนวทางการให้วัคซีน </a:t>
            </a: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MR </a:t>
            </a:r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เข็มที่ 2 </a:t>
            </a:r>
            <a:endParaRPr lang="en-US" sz="1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454097" y="1117856"/>
            <a:ext cx="1368153" cy="43204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1900808"/>
          </a:xfrm>
        </p:spPr>
        <p:txBody>
          <a:bodyPr>
            <a:no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หัดเป็นโรคที่แพร่กระจายได้ง่าย มีอาการแทรกซ้อนรุนแรงในเด็กเล็ก เด็กด้อยโอกาสในพื้นที่ห่างไกล แม้ไม่ตายแต่มีผลต่อการพัฒนาการ</a:t>
            </a:r>
          </a:p>
          <a:p>
            <a:endParaRPr lang="th-TH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หัดในผู้ใหญ่ ทำให้ต้องเข้ารับการรักษา งานชะงัก มีผลต่อชีวิตประจำวัน  </a:t>
            </a:r>
          </a:p>
          <a:p>
            <a:endParaRPr lang="th-TH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กระทรวงสาธารณสุขตั้งเป้ากำจัดโรคหัด (อัตราป่วยไม่เกิน 1 ต่อล้านคน) ภายในปี 2563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99592" y="548680"/>
            <a:ext cx="3816424" cy="79208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The Measles</a:t>
            </a:r>
            <a:endParaRPr lang="th-TH" b="1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23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7358082" y="285728"/>
            <a:ext cx="1071570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แบบ</a:t>
            </a:r>
            <a:r>
              <a:rPr kumimoji="0" lang="th-TH" sz="1400" b="1" i="0" u="none" strike="noStrike" cap="none" normalizeH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MR </a:t>
            </a: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42876" y="6357958"/>
            <a:ext cx="6643702" cy="35719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เอกสารหมายเลข 5 ใน</a:t>
            </a:r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แนวทางการให้วัคซีน </a:t>
            </a: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MR </a:t>
            </a:r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เข็มที่ 2 </a:t>
            </a:r>
            <a:endParaRPr lang="en-US" sz="1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42912" y="1857363"/>
          <a:ext cx="8001052" cy="4357718"/>
        </p:xfrm>
        <a:graphic>
          <a:graphicData uri="http://schemas.openxmlformats.org/drawingml/2006/table">
            <a:tbl>
              <a:tblPr/>
              <a:tblGrid>
                <a:gridCol w="862544"/>
                <a:gridCol w="862544"/>
                <a:gridCol w="937858"/>
                <a:gridCol w="1009609"/>
                <a:gridCol w="1009609"/>
                <a:gridCol w="937858"/>
                <a:gridCol w="937858"/>
                <a:gridCol w="721586"/>
                <a:gridCol w="721586"/>
              </a:tblGrid>
              <a:tr h="253916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ตำบล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7881" marR="478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20955" marR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จำนวนเด็กกลุ่มเป้าหมายที่มีอยู่จริงในพื้นที่รับ</a:t>
                      </a: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ผิด ชอบ</a:t>
                      </a:r>
                      <a:endParaRPr lang="en-US" sz="1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7881" marR="478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จำนวนเด็กกลุ่มเป้าหมายที่ได้รับวัคซีน </a:t>
                      </a:r>
                      <a:r>
                        <a:rPr lang="en-US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MR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39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เด็กกลุ่มเป้าหมายในจังหวัด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7881" marR="478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เด็ก</a:t>
                      </a: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กลุ่มเป้า</a:t>
                      </a:r>
                      <a:r>
                        <a:rPr lang="th-TH" sz="14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หมาย</a:t>
                      </a: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นอกจังหวัด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7881" marR="478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rowSpan="3">
                  <a:txBody>
                    <a:bodyPr/>
                    <a:lstStyle/>
                    <a:p>
                      <a:pPr marR="20955" algn="ctr"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เด็ก</a:t>
                      </a: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ต่าง ชาติ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7881" marR="478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rowSpan="3">
                  <a:txBody>
                    <a:bodyPr/>
                    <a:lstStyle/>
                    <a:p>
                      <a:pPr marR="20955" algn="ctr">
                        <a:spcAft>
                          <a:spcPts val="0"/>
                        </a:spcAft>
                      </a:pP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</a:t>
                      </a: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การให้วัคซีน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7881" marR="478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2539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เด็กกลุ่มเป้าหมายในพื้นที่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21590" algn="ctr"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เด็กกลุ่ม</a:t>
                      </a:r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 หมาย</a:t>
                      </a: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นอกพื้นที่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7881" marR="478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2874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ได้รับในพื้นที่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400" b="1" spc="-4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ได้รับจากที่อื่น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indent="13335"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400" b="1" spc="-3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ความ</a:t>
                      </a:r>
                      <a:r>
                        <a:rPr lang="th-TH" sz="1400" b="1" spc="-3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ครอบคลุม </a:t>
                      </a:r>
                      <a:r>
                        <a:rPr lang="en-US" sz="1400" b="1" spc="-3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(%)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39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2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(1)</a:t>
                      </a:r>
                      <a:endParaRPr lang="en-US" sz="12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2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(2)</a:t>
                      </a:r>
                      <a:endParaRPr lang="en-US" sz="12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2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(3)</a:t>
                      </a:r>
                      <a:endParaRPr lang="en-US" sz="12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2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(4</a:t>
                      </a:r>
                      <a:r>
                        <a:rPr lang="en-US" sz="12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en-US" sz="12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th-TH" sz="12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r>
                        <a:rPr lang="en-US" sz="12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en-US" sz="12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th-TH" sz="12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en-US" sz="12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en-US" sz="12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th-TH" sz="12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  <a:r>
                        <a:rPr lang="en-US" sz="12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en-US" sz="12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th-TH" sz="12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  <a:r>
                        <a:rPr lang="en-US" sz="12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en-US" sz="12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36373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 dirty="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373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373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 dirty="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373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 dirty="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813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4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รวม</a:t>
                      </a:r>
                      <a:endParaRPr lang="en-US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 dirty="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7881" marR="47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857232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27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  <a:tab pos="685800" algn="l"/>
              </a:tabLst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แบบรายงานผลการให้วัคซีน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MR</a:t>
            </a:r>
            <a:endParaRPr kumimoji="0" lang="th-TH" sz="1800" b="1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127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  <a:tab pos="685800" algn="l"/>
              </a:tabLst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ในเด็กกลุ่มเป้าหมายที่เกิดระหว่างวันที่ 1 มิถุนายน 2551 ถึง วันที่ 31 มกราคม 2555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127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  <a:tab pos="685800" algn="l"/>
              </a:tabLst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อำเภอ................................................จังหวัด.....................................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127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  <a:tab pos="685800" algn="l"/>
              </a:tabLst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697015" y="1457396"/>
            <a:ext cx="1008112" cy="31542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7358082" y="285728"/>
            <a:ext cx="1071570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แบบ</a:t>
            </a:r>
            <a:r>
              <a:rPr kumimoji="0" lang="th-TH" sz="1400" b="1" i="0" u="none" strike="noStrike" cap="none" normalizeH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MR </a:t>
            </a: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14282" y="6000768"/>
            <a:ext cx="6643702" cy="35719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เอกสารหมายเลข 6 ใน</a:t>
            </a:r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แนวทางการให้วัคซีน </a:t>
            </a: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MR </a:t>
            </a:r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เข็มที่ 2 </a:t>
            </a:r>
            <a:endParaRPr lang="en-US" sz="1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5689424"/>
              </p:ext>
            </p:extLst>
          </p:nvPr>
        </p:nvGraphicFramePr>
        <p:xfrm>
          <a:off x="285720" y="1714485"/>
          <a:ext cx="8572559" cy="4071971"/>
        </p:xfrm>
        <a:graphic>
          <a:graphicData uri="http://schemas.openxmlformats.org/drawingml/2006/table">
            <a:tbl>
              <a:tblPr/>
              <a:tblGrid>
                <a:gridCol w="901904"/>
                <a:gridCol w="1678472"/>
                <a:gridCol w="1132817"/>
                <a:gridCol w="797771"/>
                <a:gridCol w="797771"/>
                <a:gridCol w="783503"/>
                <a:gridCol w="783503"/>
                <a:gridCol w="848409"/>
                <a:gridCol w="848409"/>
              </a:tblGrid>
              <a:tr h="264933">
                <a:tc rowSpan="5"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อำเภอ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446" marR="464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93663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</a:t>
                      </a: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เด็กกลุ่มเป้าหมายที่มีอยู่จริงในพื้นที่รับผิดชอบ </a:t>
                      </a:r>
                      <a:endParaRPr lang="en-US" sz="1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446" marR="464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จำนวนเด็กกลุ่มเป้าหมายที่ได้รับวัคซีน </a:t>
                      </a:r>
                      <a:r>
                        <a:rPr lang="en-US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MR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49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เด็กกลุ่มเป้าหมายในจังหวัด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เด็กกลุ่มเป้าหมาย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นอกจังหวัด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446" marR="464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เด็ก</a:t>
                      </a:r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ต่าง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ชาติ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446" marR="464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ผลการให้วัคซีน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446" marR="464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</a:tr>
              <a:tr h="5298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เด็กกลุ่มเป้าหมายในพื้นที่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เด็กกลุ่มเป้าหมายนอกพื้นที่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446" marR="464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271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ได้รับในพื้นที่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446" marR="464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spc="-4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ได้รับจากที่อื่น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446" marR="464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spc="-9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ความ</a:t>
                      </a:r>
                      <a:r>
                        <a:rPr lang="th-TH" sz="1600" b="1" spc="-9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ครอบ</a:t>
                      </a:r>
                      <a:r>
                        <a:rPr lang="th-TH" sz="1600" b="1" spc="-9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คลม </a:t>
                      </a:r>
                      <a:r>
                        <a:rPr lang="en-US" sz="1600" b="1" spc="-9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(%)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62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1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(1)</a:t>
                      </a:r>
                      <a:endParaRPr lang="en-US" sz="11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1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(2)</a:t>
                      </a:r>
                      <a:endParaRPr lang="en-US" sz="11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1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(3)</a:t>
                      </a:r>
                      <a:endParaRPr lang="en-US" sz="11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r>
                        <a:rPr lang="th-TH" sz="11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(4</a:t>
                      </a:r>
                      <a:r>
                        <a:rPr lang="en-US" sz="11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en-US" sz="11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th-TH" sz="11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r>
                        <a:rPr lang="en-US" sz="11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en-US" sz="11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th-TH" sz="11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r>
                        <a:rPr lang="en-US" sz="11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en-US" sz="11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th-TH" sz="11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  <a:r>
                        <a:rPr lang="en-US" sz="11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en-US" sz="11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th-TH" sz="11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  <a:r>
                        <a:rPr lang="en-US" sz="11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en-US" sz="11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06266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 dirty="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 dirty="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266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266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266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 dirty="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798">
                <a:tc>
                  <a:txBody>
                    <a:bodyPr/>
                    <a:lstStyle/>
                    <a:p>
                      <a:pPr indent="201295"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รวม</a:t>
                      </a:r>
                      <a:endParaRPr lang="en-US" sz="16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  <a:tabLst>
                          <a:tab pos="540385" algn="l"/>
                          <a:tab pos="685800" algn="l"/>
                        </a:tabLst>
                      </a:pPr>
                      <a:endParaRPr lang="en-US" sz="1100" dirty="0">
                        <a:latin typeface="DilleniaUPC"/>
                        <a:ea typeface="Cordia New"/>
                        <a:cs typeface="Angsana New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714356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161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  <a:tab pos="685800" algn="l"/>
              </a:tabLst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แบบรายงานผลการให้วัคซีน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MR </a:t>
            </a:r>
            <a:endParaRPr kumimoji="0" lang="th-TH" sz="1800" b="1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20161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  <a:tab pos="685800" algn="l"/>
              </a:tabLst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ในเด็กกลุ่มเป้าหมายที่เกิดระหว่างวันที่ 1 มิถุนายน 2551 ถึง วันที่ 31 มกราคม 2555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20161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  <a:tab pos="685800" algn="l"/>
              </a:tabLst>
            </a:pP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จังหวัด............................................................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2016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  <a:tab pos="685800" algn="l"/>
              </a:tabLst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1974940" y="1314520"/>
            <a:ext cx="1152128" cy="3142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987824" y="980728"/>
            <a:ext cx="2232248" cy="1008112"/>
          </a:xfrm>
          <a:prstGeom prst="roundRect">
            <a:avLst/>
          </a:prstGeom>
          <a:gradFill>
            <a:gsLst>
              <a:gs pos="0">
                <a:srgbClr val="CCFF99"/>
              </a:gs>
              <a:gs pos="35000">
                <a:schemeClr val="bg1"/>
              </a:gs>
              <a:gs pos="100000">
                <a:srgbClr val="CCFF99"/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สถานบริการ</a:t>
            </a:r>
            <a:endParaRPr lang="en-US" sz="2400" b="1" dirty="0">
              <a:latin typeface="FreesiaUPC" panose="020B0604020202020204" pitchFamily="34" charset="-34"/>
              <a:ea typeface="Tahoma" pitchFamily="34" charset="0"/>
              <a:cs typeface="FreesiaUPC" panose="020B0604020202020204" pitchFamily="34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1663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th-TH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กำหนดการส่งรายงานความก้าวหน้า</a:t>
            </a:r>
            <a:endParaRPr lang="en-US" b="1" dirty="0">
              <a:solidFill>
                <a:srgbClr val="0000CC"/>
              </a:solidFill>
              <a:latin typeface="FreesiaUPC" panose="020B0604020202020204" pitchFamily="34" charset="-34"/>
              <a:ea typeface="Tahoma" pitchFamily="34" charset="0"/>
              <a:cs typeface="FreesiaUPC" panose="020B0604020202020204" pitchFamily="34" charset="-34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0" y="764704"/>
            <a:ext cx="91440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3203848" y="2591942"/>
            <a:ext cx="1944216" cy="1008112"/>
          </a:xfrm>
          <a:prstGeom prst="roundRect">
            <a:avLst/>
          </a:prstGeom>
          <a:gradFill>
            <a:gsLst>
              <a:gs pos="0">
                <a:srgbClr val="CCFF99"/>
              </a:gs>
              <a:gs pos="35000">
                <a:schemeClr val="bg1"/>
              </a:gs>
              <a:gs pos="100000">
                <a:srgbClr val="CCFF99"/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 err="1" smtClean="0"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สสอ.</a:t>
            </a:r>
            <a:endParaRPr lang="en-US" sz="2400" b="1" dirty="0">
              <a:latin typeface="FreesiaUPC" panose="020B0604020202020204" pitchFamily="34" charset="-34"/>
              <a:ea typeface="Tahoma" pitchFamily="34" charset="0"/>
              <a:cs typeface="FreesiaUPC" panose="020B0604020202020204" pitchFamily="34" charset="-34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203848" y="4149080"/>
            <a:ext cx="1944216" cy="1008112"/>
          </a:xfrm>
          <a:prstGeom prst="roundRect">
            <a:avLst/>
          </a:prstGeom>
          <a:gradFill>
            <a:gsLst>
              <a:gs pos="0">
                <a:srgbClr val="CCFF99"/>
              </a:gs>
              <a:gs pos="35000">
                <a:schemeClr val="bg1"/>
              </a:gs>
              <a:gs pos="100000">
                <a:srgbClr val="CCFF99"/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 err="1" smtClean="0"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สสจ.</a:t>
            </a:r>
            <a:endParaRPr lang="en-US" sz="2400" b="1" dirty="0">
              <a:latin typeface="FreesiaUPC" panose="020B0604020202020204" pitchFamily="34" charset="-34"/>
              <a:ea typeface="Tahoma" pitchFamily="34" charset="0"/>
              <a:cs typeface="FreesiaUPC" panose="020B0604020202020204" pitchFamily="34" charset="-34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507864" y="5634210"/>
            <a:ext cx="3528392" cy="1008112"/>
          </a:xfrm>
          <a:prstGeom prst="roundRect">
            <a:avLst/>
          </a:prstGeom>
          <a:gradFill>
            <a:gsLst>
              <a:gs pos="0">
                <a:srgbClr val="CCFF99"/>
              </a:gs>
              <a:gs pos="35000">
                <a:schemeClr val="bg1"/>
              </a:gs>
              <a:gs pos="100000">
                <a:srgbClr val="CCFF99"/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สำนักงานเขตบริการสุขภาพ</a:t>
            </a:r>
            <a:endParaRPr lang="en-US" sz="2400" b="1" dirty="0">
              <a:latin typeface="FreesiaUPC" panose="020B0604020202020204" pitchFamily="34" charset="-34"/>
              <a:ea typeface="Tahoma" pitchFamily="34" charset="0"/>
              <a:cs typeface="FreesiaUPC" panose="020B0604020202020204" pitchFamily="34" charset="-34"/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3923928" y="2132856"/>
            <a:ext cx="432048" cy="288032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Down Arrow 10"/>
          <p:cNvSpPr/>
          <p:nvPr/>
        </p:nvSpPr>
        <p:spPr>
          <a:xfrm>
            <a:off x="3928928" y="3732022"/>
            <a:ext cx="432048" cy="288032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Down Arrow 11"/>
          <p:cNvSpPr/>
          <p:nvPr/>
        </p:nvSpPr>
        <p:spPr>
          <a:xfrm>
            <a:off x="3938918" y="5286218"/>
            <a:ext cx="432048" cy="288032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0" name="TextBox 19"/>
          <p:cNvSpPr txBox="1"/>
          <p:nvPr/>
        </p:nvSpPr>
        <p:spPr>
          <a:xfrm>
            <a:off x="899592" y="1990581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จำนวนเด็กที่ให้บริการ        ทั้งในและนอกเขตรับผิดชอบ</a:t>
            </a:r>
            <a:endParaRPr lang="th-TH" sz="1600" b="1" dirty="0">
              <a:solidFill>
                <a:srgbClr val="8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27584" y="3564305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จำนวนเด็กที่ให้บริการ        ทั้งในและนอกเขตรับผิดชอบ</a:t>
            </a:r>
            <a:endParaRPr lang="th-TH" sz="1600" b="1" dirty="0">
              <a:solidFill>
                <a:srgbClr val="8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27584" y="5085184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จำนวนเด็กที่ให้บริการ        ทั้งในและนอกเขตรับผิดชอบ</a:t>
            </a:r>
            <a:endParaRPr lang="th-TH" sz="1600" b="1" dirty="0">
              <a:solidFill>
                <a:srgbClr val="8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86446" y="3429000"/>
            <a:ext cx="3093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FF006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ทุก 2 สัปดาห์</a:t>
            </a:r>
          </a:p>
          <a:p>
            <a:pPr algn="ctr"/>
            <a:r>
              <a:rPr lang="th-TH" sz="2400" b="1" dirty="0" smtClean="0">
                <a:solidFill>
                  <a:srgbClr val="FF006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ในช่วง พ.ค.-ก.ย. 58</a:t>
            </a:r>
            <a:endParaRPr lang="th-TH" sz="2400" b="1" dirty="0">
              <a:solidFill>
                <a:srgbClr val="FF0066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987824" y="980728"/>
            <a:ext cx="2232248" cy="1008112"/>
          </a:xfrm>
          <a:prstGeom prst="roundRect">
            <a:avLst/>
          </a:prstGeom>
          <a:gradFill>
            <a:gsLst>
              <a:gs pos="0">
                <a:srgbClr val="CCFF99"/>
              </a:gs>
              <a:gs pos="35000">
                <a:schemeClr val="bg1"/>
              </a:gs>
              <a:gs pos="100000">
                <a:srgbClr val="CCFF99"/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สถานบริการ</a:t>
            </a:r>
            <a:endParaRPr lang="en-US" sz="2400" b="1" dirty="0">
              <a:latin typeface="FreesiaUPC" panose="020B0604020202020204" pitchFamily="34" charset="-34"/>
              <a:ea typeface="Tahoma" pitchFamily="34" charset="0"/>
              <a:cs typeface="FreesiaUPC" panose="020B0604020202020204" pitchFamily="34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1663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th-TH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กำหนดการส่งรายงานเมื่อสิ้นสุดการให้วัคซีน</a:t>
            </a:r>
            <a:endParaRPr lang="en-US" b="1" dirty="0">
              <a:solidFill>
                <a:srgbClr val="0000CC"/>
              </a:solidFill>
              <a:latin typeface="FreesiaUPC" panose="020B0604020202020204" pitchFamily="34" charset="-34"/>
              <a:ea typeface="Tahoma" pitchFamily="34" charset="0"/>
              <a:cs typeface="FreesiaUPC" panose="020B0604020202020204" pitchFamily="34" charset="-34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0" y="764704"/>
            <a:ext cx="91440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3203848" y="2591942"/>
            <a:ext cx="1944216" cy="1008112"/>
          </a:xfrm>
          <a:prstGeom prst="roundRect">
            <a:avLst/>
          </a:prstGeom>
          <a:gradFill>
            <a:gsLst>
              <a:gs pos="0">
                <a:srgbClr val="CCFF99"/>
              </a:gs>
              <a:gs pos="35000">
                <a:schemeClr val="bg1"/>
              </a:gs>
              <a:gs pos="100000">
                <a:srgbClr val="CCFF99"/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 err="1" smtClean="0"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สสอ.</a:t>
            </a:r>
            <a:endParaRPr lang="en-US" sz="2400" b="1" dirty="0">
              <a:latin typeface="FreesiaUPC" panose="020B0604020202020204" pitchFamily="34" charset="-34"/>
              <a:ea typeface="Tahoma" pitchFamily="34" charset="0"/>
              <a:cs typeface="FreesiaUPC" panose="020B0604020202020204" pitchFamily="34" charset="-34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203848" y="4149080"/>
            <a:ext cx="1944216" cy="1008112"/>
          </a:xfrm>
          <a:prstGeom prst="roundRect">
            <a:avLst/>
          </a:prstGeom>
          <a:gradFill>
            <a:gsLst>
              <a:gs pos="0">
                <a:srgbClr val="CCFF99"/>
              </a:gs>
              <a:gs pos="35000">
                <a:schemeClr val="bg1"/>
              </a:gs>
              <a:gs pos="100000">
                <a:srgbClr val="CCFF99"/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 err="1" smtClean="0"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สสจ.</a:t>
            </a:r>
            <a:endParaRPr lang="en-US" sz="2400" b="1" dirty="0">
              <a:latin typeface="FreesiaUPC" panose="020B0604020202020204" pitchFamily="34" charset="-34"/>
              <a:ea typeface="Tahoma" pitchFamily="34" charset="0"/>
              <a:cs typeface="FreesiaUPC" panose="020B0604020202020204" pitchFamily="34" charset="-34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507864" y="5634210"/>
            <a:ext cx="3528392" cy="1008112"/>
          </a:xfrm>
          <a:prstGeom prst="roundRect">
            <a:avLst/>
          </a:prstGeom>
          <a:gradFill>
            <a:gsLst>
              <a:gs pos="0">
                <a:srgbClr val="CCFF99"/>
              </a:gs>
              <a:gs pos="35000">
                <a:schemeClr val="bg1"/>
              </a:gs>
              <a:gs pos="100000">
                <a:srgbClr val="CCFF99"/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สำนักงานเขตบริการสุขภาพ</a:t>
            </a:r>
            <a:endParaRPr lang="en-US" sz="2400" b="1" dirty="0">
              <a:latin typeface="FreesiaUPC" panose="020B0604020202020204" pitchFamily="34" charset="-34"/>
              <a:ea typeface="Tahoma" pitchFamily="34" charset="0"/>
              <a:cs typeface="FreesiaUPC" panose="020B0604020202020204" pitchFamily="34" charset="-34"/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3923928" y="2132856"/>
            <a:ext cx="432048" cy="288032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Down Arrow 10"/>
          <p:cNvSpPr/>
          <p:nvPr/>
        </p:nvSpPr>
        <p:spPr>
          <a:xfrm>
            <a:off x="3928928" y="3732022"/>
            <a:ext cx="432048" cy="288032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Down Arrow 11"/>
          <p:cNvSpPr/>
          <p:nvPr/>
        </p:nvSpPr>
        <p:spPr>
          <a:xfrm>
            <a:off x="3938918" y="5286218"/>
            <a:ext cx="432048" cy="288032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TextBox 12"/>
          <p:cNvSpPr txBox="1"/>
          <p:nvPr/>
        </p:nvSpPr>
        <p:spPr>
          <a:xfrm>
            <a:off x="6215074" y="2786058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FF006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10 ต.ค. 58</a:t>
            </a:r>
            <a:endParaRPr lang="th-TH" sz="2400" b="1" dirty="0">
              <a:solidFill>
                <a:srgbClr val="FF0066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15074" y="4357694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FF006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15 ต.ค. 58</a:t>
            </a:r>
            <a:endParaRPr lang="th-TH" sz="2400" b="1" dirty="0">
              <a:solidFill>
                <a:srgbClr val="FF0066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15074" y="5857892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FF006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 ต.ค. 58</a:t>
            </a:r>
            <a:endParaRPr lang="th-TH" sz="2400" b="1" dirty="0">
              <a:solidFill>
                <a:srgbClr val="FF0066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83968" y="206084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แบบ </a:t>
            </a:r>
            <a:r>
              <a:rPr lang="en-US" sz="1800" b="1" dirty="0" smtClean="0"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MR2</a:t>
            </a:r>
            <a:endParaRPr lang="th-TH" sz="1800" b="1" dirty="0">
              <a:solidFill>
                <a:srgbClr val="8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56488" y="370774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แบบ </a:t>
            </a:r>
            <a:r>
              <a:rPr lang="en-US" sz="1800" b="1" dirty="0" smtClean="0"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MR3</a:t>
            </a:r>
            <a:endParaRPr lang="th-TH" sz="1800" b="1" dirty="0">
              <a:solidFill>
                <a:srgbClr val="8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41498" y="522920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แบบ </a:t>
            </a:r>
            <a:r>
              <a:rPr lang="en-US" sz="1800" b="1" dirty="0" smtClean="0"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MR4</a:t>
            </a:r>
            <a:endParaRPr lang="th-TH" sz="1800" b="1" dirty="0">
              <a:solidFill>
                <a:srgbClr val="8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สวัสด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0" y="254000"/>
            <a:ext cx="6350000" cy="635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 txBox="1">
            <a:spLocks/>
          </p:cNvSpPr>
          <p:nvPr/>
        </p:nvSpPr>
        <p:spPr>
          <a:xfrm>
            <a:off x="1259632" y="548680"/>
            <a:ext cx="7416824" cy="14401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th-TH" sz="3600" b="1" dirty="0" smtClean="0">
                <a:solidFill>
                  <a:srgbClr val="9BBB59">
                    <a:lumMod val="75000"/>
                  </a:srgbClr>
                </a:solidFill>
              </a:rPr>
              <a:t>สถานการณ์โรคหัด ในประเทศไทย </a:t>
            </a:r>
          </a:p>
          <a:p>
            <a:pPr algn="ctr">
              <a:spcBef>
                <a:spcPct val="0"/>
              </a:spcBef>
              <a:defRPr/>
            </a:pPr>
            <a:r>
              <a:rPr lang="th-TH" sz="3600" b="1" dirty="0" smtClean="0">
                <a:solidFill>
                  <a:srgbClr val="9BBB59">
                    <a:lumMod val="75000"/>
                  </a:srgbClr>
                </a:solidFill>
              </a:rPr>
              <a:t>พบในกลุ่มอายุต่ำกว่า 7 ปีเป็นจำนวนมาก</a:t>
            </a:r>
          </a:p>
        </p:txBody>
      </p:sp>
      <p:graphicFrame>
        <p:nvGraphicFramePr>
          <p:cNvPr id="12" name="Chart 11"/>
          <p:cNvGraphicFramePr/>
          <p:nvPr/>
        </p:nvGraphicFramePr>
        <p:xfrm>
          <a:off x="1619672" y="2204864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9350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22713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th-TH" sz="3600" dirty="0" smtClean="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จำนวนผู้ป่วยยืนยันโรคหัด (</a:t>
            </a:r>
            <a:r>
              <a:rPr lang="en-US" sz="2800" dirty="0" err="1" smtClean="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IgM</a:t>
            </a:r>
            <a:r>
              <a:rPr lang="en-US" sz="2800" dirty="0" smtClean="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positive)</a:t>
            </a:r>
            <a:br>
              <a:rPr lang="en-US" sz="2800" dirty="0" smtClean="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th-TH" sz="3600" dirty="0" smtClean="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รายอายุ (ปี) พ.ศ.2555</a:t>
            </a:r>
          </a:p>
        </p:txBody>
      </p:sp>
      <p:graphicFrame>
        <p:nvGraphicFramePr>
          <p:cNvPr id="5" name="Chart 4"/>
          <p:cNvGraphicFramePr/>
          <p:nvPr/>
        </p:nvGraphicFramePr>
        <p:xfrm>
          <a:off x="214282" y="2060848"/>
          <a:ext cx="8786874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316" name="TextBox 5"/>
          <p:cNvSpPr txBox="1">
            <a:spLocks noChangeArrowheads="1"/>
          </p:cNvSpPr>
          <p:nvPr/>
        </p:nvSpPr>
        <p:spPr bwMode="auto">
          <a:xfrm>
            <a:off x="642938" y="2214563"/>
            <a:ext cx="9223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2000">
                <a:solidFill>
                  <a:prstClr val="white"/>
                </a:solidFill>
              </a:rPr>
              <a:t>จำนวนคน</a:t>
            </a:r>
          </a:p>
        </p:txBody>
      </p:sp>
      <p:sp>
        <p:nvSpPr>
          <p:cNvPr id="13317" name="Rectangle 6"/>
          <p:cNvSpPr>
            <a:spLocks noChangeArrowheads="1"/>
          </p:cNvSpPr>
          <p:nvPr/>
        </p:nvSpPr>
        <p:spPr bwMode="auto">
          <a:xfrm>
            <a:off x="7884368" y="5661248"/>
            <a:ext cx="8270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2400" dirty="0">
                <a:solidFill>
                  <a:prstClr val="white"/>
                </a:solidFill>
              </a:rPr>
              <a:t>อายุ (ปี)</a:t>
            </a:r>
          </a:p>
        </p:txBody>
      </p:sp>
    </p:spTree>
    <p:extLst>
      <p:ext uri="{BB962C8B-B14F-4D97-AF65-F5344CB8AC3E}">
        <p14:creationId xmlns:p14="http://schemas.microsoft.com/office/powerpoint/2010/main" val="119922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11560" y="273050"/>
            <a:ext cx="8075240" cy="1012825"/>
          </a:xfrm>
          <a:solidFill>
            <a:schemeClr val="accent6">
              <a:lumMod val="75000"/>
            </a:schemeClr>
          </a:solidFill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sz="4000" dirty="0" smtClean="0">
                <a:latin typeface="LilyUPC" pitchFamily="34" charset="-34"/>
                <a:cs typeface="LilyUPC" pitchFamily="34" charset="-34"/>
              </a:rPr>
              <a:t>มาตรการเร่งรัดด้านวัคซีน  ในกลุ่มเด็กอายุต่ำกว่า 5 ปี</a:t>
            </a:r>
            <a:endParaRPr lang="th-TH" sz="4000" dirty="0">
              <a:latin typeface="LilyUPC" pitchFamily="34" charset="-34"/>
              <a:cs typeface="LilyUPC" pitchFamily="34" charset="-34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2"/>
          </p:nvPr>
        </p:nvSpPr>
        <p:spPr>
          <a:xfrm>
            <a:off x="899593" y="1435100"/>
            <a:ext cx="1944215" cy="4691063"/>
          </a:xfrm>
          <a:solidFill>
            <a:schemeClr val="accent6">
              <a:lumMod val="75000"/>
            </a:schemeClr>
          </a:solidFill>
        </p:spPr>
        <p:txBody>
          <a:bodyPr>
            <a:normAutofit/>
          </a:bodyPr>
          <a:lstStyle/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th-TH" dirty="0"/>
          </a:p>
        </p:txBody>
      </p:sp>
      <p:sp>
        <p:nvSpPr>
          <p:cNvPr id="15364" name="Content Placeholder 4"/>
          <p:cNvSpPr>
            <a:spLocks noGrp="1"/>
          </p:cNvSpPr>
          <p:nvPr>
            <p:ph sz="quarter" idx="1"/>
          </p:nvPr>
        </p:nvSpPr>
        <p:spPr>
          <a:xfrm>
            <a:off x="3071813" y="2071688"/>
            <a:ext cx="5715000" cy="3686175"/>
          </a:xfrm>
        </p:spPr>
        <p:txBody>
          <a:bodyPr/>
          <a:lstStyle/>
          <a:p>
            <a:pPr eaLnBrk="1" hangingPunct="1"/>
            <a:r>
              <a:rPr lang="th-TH" sz="3200" b="1" dirty="0" smtClean="0"/>
              <a:t>เพิ่มและรักษาระดับภูมิคุ้มกันในเด็ก</a:t>
            </a:r>
          </a:p>
          <a:p>
            <a:pPr eaLnBrk="1" hangingPunct="1"/>
            <a:endParaRPr lang="th-TH" sz="3200" b="1" dirty="0" smtClean="0"/>
          </a:p>
          <a:p>
            <a:pPr eaLnBrk="1" hangingPunct="1"/>
            <a:r>
              <a:rPr lang="th-TH" sz="3200" b="1" dirty="0" smtClean="0"/>
              <a:t>ปรับอายุการให้วัคซีน </a:t>
            </a:r>
            <a:r>
              <a:rPr lang="en-US" sz="2400" b="1" dirty="0" smtClean="0">
                <a:cs typeface="EucrosiaUPC" pitchFamily="18" charset="-34"/>
              </a:rPr>
              <a:t>MMR</a:t>
            </a:r>
            <a:r>
              <a:rPr lang="en-US" sz="3200" b="1" dirty="0" smtClean="0">
                <a:cs typeface="EucrosiaUPC" pitchFamily="18" charset="-34"/>
              </a:rPr>
              <a:t> </a:t>
            </a:r>
            <a:r>
              <a:rPr lang="th-TH" sz="3200" b="1" dirty="0" smtClean="0"/>
              <a:t>เข็มที่สองจากเดิมให้บริการในชั้น ป.1 เป็นอายุ 2.5 ปี </a:t>
            </a:r>
          </a:p>
          <a:p>
            <a:pPr lvl="1" eaLnBrk="1" hangingPunct="1">
              <a:buFont typeface="Wingdings 2" pitchFamily="18" charset="2"/>
              <a:buNone/>
            </a:pPr>
            <a:endParaRPr lang="th-TH" sz="3200" b="1" dirty="0" smtClean="0"/>
          </a:p>
          <a:p>
            <a:pPr eaLnBrk="1" hangingPunct="1"/>
            <a:endParaRPr lang="th-TH" sz="3200" b="1" dirty="0" smtClean="0"/>
          </a:p>
        </p:txBody>
      </p:sp>
      <p:pic>
        <p:nvPicPr>
          <p:cNvPr id="1536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1857375"/>
            <a:ext cx="18859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63" y="3571875"/>
            <a:ext cx="1547812" cy="232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4615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2500313" y="5357813"/>
            <a:ext cx="6286500" cy="1428750"/>
          </a:xfrm>
          <a:prstGeom prst="roundRect">
            <a:avLst/>
          </a:prstGeom>
          <a:solidFill>
            <a:schemeClr val="accent2"/>
          </a:solidFill>
          <a:ln w="28575" cmpd="thickThin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>
              <a:solidFill>
                <a:prstClr val="white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9552" y="188640"/>
            <a:ext cx="8075240" cy="1162050"/>
          </a:xfrm>
          <a:solidFill>
            <a:schemeClr val="accent6">
              <a:lumMod val="75000"/>
            </a:schemeClr>
          </a:solidFill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defRPr/>
            </a:pPr>
            <a:r>
              <a:rPr lang="th-TH" sz="4000" dirty="0" smtClean="0">
                <a:latin typeface="LilyUPC" pitchFamily="34" charset="-34"/>
                <a:cs typeface="LilyUPC" pitchFamily="34" charset="-34"/>
              </a:rPr>
              <a:t>ข้อเสนอมาตรการในบุคคลอายุมากกว่า 5 ปี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2"/>
          </p:nvPr>
        </p:nvSpPr>
        <p:spPr>
          <a:xfrm>
            <a:off x="539551" y="1500188"/>
            <a:ext cx="1800201" cy="4638675"/>
          </a:xfrm>
          <a:solidFill>
            <a:schemeClr val="accent6">
              <a:lumMod val="75000"/>
            </a:schemeClr>
          </a:solidFill>
        </p:spPr>
        <p:txBody>
          <a:bodyPr>
            <a:normAutofit/>
          </a:bodyPr>
          <a:lstStyle/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th-TH" dirty="0"/>
          </a:p>
        </p:txBody>
      </p:sp>
      <p:sp>
        <p:nvSpPr>
          <p:cNvPr id="16389" name="Content Placeholder 4"/>
          <p:cNvSpPr>
            <a:spLocks noGrp="1"/>
          </p:cNvSpPr>
          <p:nvPr>
            <p:ph sz="quarter" idx="1"/>
          </p:nvPr>
        </p:nvSpPr>
        <p:spPr>
          <a:xfrm>
            <a:off x="2428875" y="1500188"/>
            <a:ext cx="6400800" cy="4419600"/>
          </a:xfrm>
        </p:spPr>
        <p:txBody>
          <a:bodyPr/>
          <a:lstStyle/>
          <a:p>
            <a:pPr eaLnBrk="1" hangingPunct="1"/>
            <a:r>
              <a:rPr lang="th-TH" sz="2800" b="1" dirty="0" smtClean="0"/>
              <a:t>ติดตามให้วัคซีนในนักเรียนประถมและมัธยม และออกบัตรรับรองการได้รับวัคซีน</a:t>
            </a:r>
          </a:p>
          <a:p>
            <a:pPr eaLnBrk="1" hangingPunct="1"/>
            <a:endParaRPr lang="th-TH" sz="2800" b="1" dirty="0" smtClean="0"/>
          </a:p>
          <a:p>
            <a:pPr eaLnBrk="1" hangingPunct="1"/>
            <a:r>
              <a:rPr lang="th-TH" sz="2800" b="1" dirty="0" smtClean="0"/>
              <a:t>ทำข้อตกลงกับกระทรวงศึกษาธิการ ตรวจสอบประวัติการได้รับวัคซีนเมื่อเข้าเรียนทุกระดับชั้น </a:t>
            </a:r>
          </a:p>
          <a:p>
            <a:pPr eaLnBrk="1" hangingPunct="1"/>
            <a:endParaRPr lang="th-TH" sz="2800" b="1" dirty="0" smtClean="0"/>
          </a:p>
          <a:p>
            <a:pPr eaLnBrk="1" hangingPunct="1"/>
            <a:r>
              <a:rPr lang="th-TH" sz="2800" b="1" dirty="0" smtClean="0"/>
              <a:t>รณรงค์</a:t>
            </a:r>
            <a:r>
              <a:rPr lang="en-US" sz="2800" b="1" dirty="0" smtClean="0">
                <a:cs typeface="EucrosiaUPC" pitchFamily="18" charset="-34"/>
              </a:rPr>
              <a:t> </a:t>
            </a:r>
            <a:r>
              <a:rPr lang="en-US" sz="2400" b="1" dirty="0" smtClean="0">
                <a:cs typeface="EucrosiaUPC" pitchFamily="18" charset="-34"/>
              </a:rPr>
              <a:t>Mop up </a:t>
            </a:r>
            <a:r>
              <a:rPr lang="th-TH" sz="2800" b="1" dirty="0" smtClean="0"/>
              <a:t>วัคซีนในกลุ่มผู้ใหญ่ที่อยู่รวมกันจำนวนมาก เช่น ในโรงงาน ค่ายทหาร</a:t>
            </a:r>
          </a:p>
          <a:p>
            <a:pPr eaLnBrk="1" hangingPunct="1"/>
            <a:endParaRPr lang="th-TH" sz="2800" b="1" dirty="0" smtClean="0"/>
          </a:p>
          <a:p>
            <a:pPr eaLnBrk="1" hangingPunct="1"/>
            <a:endParaRPr lang="th-TH" sz="2800" b="1" dirty="0" smtClean="0"/>
          </a:p>
        </p:txBody>
      </p:sp>
      <p:pic>
        <p:nvPicPr>
          <p:cNvPr id="163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1571625"/>
            <a:ext cx="1714500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3786188"/>
            <a:ext cx="1785937" cy="234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88" y="5500688"/>
            <a:ext cx="1616075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00875" y="5500688"/>
            <a:ext cx="1609725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3" y="5429250"/>
            <a:ext cx="160655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799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51520" y="4509120"/>
            <a:ext cx="8712968" cy="2160240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th-TH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การปฏิบัติในเรื่อง </a:t>
            </a:r>
            <a:r>
              <a:rPr lang="en-US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MMR2</a:t>
            </a:r>
            <a:endParaRPr lang="th-TH" b="1" dirty="0">
              <a:solidFill>
                <a:srgbClr val="C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3888432"/>
          </a:xfrm>
        </p:spPr>
        <p:txBody>
          <a:bodyPr>
            <a:normAutofit/>
          </a:bodyPr>
          <a:lstStyle/>
          <a:p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ในเดือนมกราคม 2556 คณะอนุกรรมการสร้างเสริมภูมิคุ้มกันโรค ได้พิจารณาแล้ว มีมติปรับกำหนดการให้วัคซีน 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MMR2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จากเดิมอายุ 7 ปี เป็น 2.5 ปี เพื่อปิดช่องว่างของภูมิคุ้มกันในช่วงอายุดังกล่าว</a:t>
            </a:r>
          </a:p>
          <a:p>
            <a:r>
              <a:rPr lang="th-TH" sz="2800" b="1" dirty="0" err="1" smtClean="0">
                <a:latin typeface="TH SarabunPSK" pitchFamily="34" charset="-34"/>
                <a:cs typeface="TH SarabunPSK" pitchFamily="34" charset="-34"/>
              </a:rPr>
              <a:t>สปสช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 ได้จัดหาวัคซีนเพิ่ม และดำเนินการตามมติดังกล่าว ได้ตั้งแต่ สิงหาคม 2557</a:t>
            </a:r>
          </a:p>
          <a:p>
            <a:r>
              <a:rPr lang="th-TH" sz="2800" b="1" dirty="0" smtClean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นอกจากนี้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 เพื่อประโยชน์สูงสุดต่อเด็กกลุ่มนี้ กรมควบคุมโรคจะจัดหาวัคซีน เพื่อปิด 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gap immunity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แก่เด็กอายุระหว่าง 2.5 -7 ปีพร้อมกันครั้งเดียวในปี 2558</a:t>
            </a:r>
            <a:endParaRPr lang="th-TH" sz="2800" b="1" dirty="0"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55576" y="5373216"/>
            <a:ext cx="7776864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187624" y="4941168"/>
            <a:ext cx="0" cy="432048"/>
          </a:xfrm>
          <a:prstGeom prst="line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195736" y="4941168"/>
            <a:ext cx="0" cy="432048"/>
          </a:xfrm>
          <a:prstGeom prst="line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7812360" y="4941168"/>
            <a:ext cx="0" cy="432048"/>
          </a:xfrm>
          <a:prstGeom prst="line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85044" y="5301208"/>
            <a:ext cx="10214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4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9 เดือน</a:t>
            </a:r>
          </a:p>
          <a:p>
            <a:pPr algn="ctr"/>
            <a:r>
              <a:rPr lang="th-TH" sz="24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(เข็มหนึ่ง)</a:t>
            </a:r>
            <a:endParaRPr lang="th-TH" sz="24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32358" y="5313402"/>
            <a:ext cx="14814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4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2.5 ปี</a:t>
            </a:r>
          </a:p>
          <a:p>
            <a:pPr algn="ctr"/>
            <a:r>
              <a:rPr lang="th-TH" sz="24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(เริ่ม </a:t>
            </a:r>
            <a:r>
              <a:rPr lang="th-TH" sz="2400" b="1" dirty="0" err="1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สค</a:t>
            </a:r>
            <a:r>
              <a:rPr lang="th-TH" sz="24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 2557)</a:t>
            </a:r>
            <a:endParaRPr lang="th-TH" sz="24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92833" y="5333146"/>
            <a:ext cx="17059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4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7 ปี</a:t>
            </a:r>
          </a:p>
          <a:p>
            <a:pPr algn="ctr"/>
            <a:r>
              <a:rPr lang="th-TH" sz="24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(ยกเลิกในอนาคต)</a:t>
            </a:r>
            <a:endParaRPr lang="th-TH" sz="24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2267744" y="5085184"/>
            <a:ext cx="5472608" cy="0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994080" y="4653136"/>
            <a:ext cx="19127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4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ปิด </a:t>
            </a:r>
            <a:r>
              <a:rPr lang="en-US" sz="24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gap </a:t>
            </a:r>
            <a:r>
              <a:rPr lang="th-TH" sz="24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(เริ่ม 2558)</a:t>
            </a:r>
            <a:endParaRPr lang="th-TH" sz="24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8950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51" name="Rectangle 2"/>
          <p:cNvSpPr>
            <a:spLocks noChangeArrowheads="1"/>
          </p:cNvSpPr>
          <p:nvPr/>
        </p:nvSpPr>
        <p:spPr bwMode="auto">
          <a:xfrm>
            <a:off x="0" y="0"/>
            <a:ext cx="9144000" cy="90872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th-TH" sz="36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การให้วัคซีนหัด</a:t>
            </a:r>
            <a:endParaRPr lang="en-US" sz="36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" name="Group 25"/>
          <p:cNvGrpSpPr/>
          <p:nvPr/>
        </p:nvGrpSpPr>
        <p:grpSpPr>
          <a:xfrm>
            <a:off x="0" y="908721"/>
            <a:ext cx="9144000" cy="2664296"/>
            <a:chOff x="0" y="908721"/>
            <a:chExt cx="9144000" cy="2664296"/>
          </a:xfrm>
        </p:grpSpPr>
        <p:sp>
          <p:nvSpPr>
            <p:cNvPr id="3" name="สี่เหลี่ยมผืนผ้า 2"/>
            <p:cNvSpPr/>
            <p:nvPr/>
          </p:nvSpPr>
          <p:spPr>
            <a:xfrm>
              <a:off x="0" y="908721"/>
              <a:ext cx="9144000" cy="2664296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th-TH"/>
            </a:p>
          </p:txBody>
        </p:sp>
        <p:pic>
          <p:nvPicPr>
            <p:cNvPr id="21512" name="Picture 8" descr="Image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9871610">
              <a:off x="7134225" y="1697038"/>
              <a:ext cx="1008063" cy="6048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3" name="Picture 7" descr="Image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9806517">
              <a:off x="1279525" y="1704975"/>
              <a:ext cx="1008063" cy="604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7" name="TextBox 4"/>
            <p:cNvSpPr txBox="1">
              <a:spLocks noChangeArrowheads="1"/>
            </p:cNvSpPr>
            <p:nvPr/>
          </p:nvSpPr>
          <p:spPr bwMode="auto">
            <a:xfrm>
              <a:off x="71406" y="1000108"/>
              <a:ext cx="180022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th-TH" sz="3200" b="1" dirty="0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 เดิม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28625" y="2679700"/>
              <a:ext cx="2559050" cy="70788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1001">
              <a:schemeClr val="l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th-TH" sz="2000" b="1" dirty="0">
                  <a:solidFill>
                    <a:srgbClr val="0000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9 </a:t>
              </a:r>
              <a:r>
                <a:rPr lang="th-TH" sz="2000" b="1" dirty="0" smtClean="0">
                  <a:solidFill>
                    <a:srgbClr val="0000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- </a:t>
              </a:r>
              <a:r>
                <a:rPr lang="th-TH" sz="2000" b="1" dirty="0">
                  <a:solidFill>
                    <a:srgbClr val="0000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12  เดือน</a:t>
              </a:r>
            </a:p>
            <a:p>
              <a:pPr algn="ctr">
                <a:defRPr/>
              </a:pPr>
              <a:r>
                <a:rPr lang="th-TH" sz="2000" b="1" dirty="0">
                  <a:solidFill>
                    <a:srgbClr val="0000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 เข็มที่  1     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270625" y="2649538"/>
              <a:ext cx="2736850" cy="70788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th-TH" sz="2000" b="1" dirty="0">
                  <a:solidFill>
                    <a:srgbClr val="0000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7  ปี (ป. 1)</a:t>
              </a:r>
            </a:p>
            <a:p>
              <a:pPr algn="ctr">
                <a:defRPr/>
              </a:pPr>
              <a:r>
                <a:rPr lang="th-TH" sz="2000" b="1" dirty="0">
                  <a:solidFill>
                    <a:srgbClr val="0000FF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 เข็มที่  2     </a:t>
              </a:r>
            </a:p>
          </p:txBody>
        </p:sp>
        <p:cxnSp>
          <p:nvCxnSpPr>
            <p:cNvPr id="23" name="Straight Connector 22"/>
            <p:cNvCxnSpPr/>
            <p:nvPr/>
          </p:nvCxnSpPr>
          <p:spPr>
            <a:xfrm>
              <a:off x="1303338" y="2568575"/>
              <a:ext cx="6697662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sp>
          <p:nvSpPr>
            <p:cNvPr id="21524" name="TextBox 36"/>
            <p:cNvSpPr txBox="1">
              <a:spLocks noChangeArrowheads="1"/>
            </p:cNvSpPr>
            <p:nvPr/>
          </p:nvSpPr>
          <p:spPr bwMode="auto">
            <a:xfrm>
              <a:off x="428596" y="2048524"/>
              <a:ext cx="93503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th-TH" b="1" dirty="0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อายุ</a:t>
              </a:r>
              <a:endParaRPr lang="en-US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4" name="Group 24"/>
          <p:cNvGrpSpPr/>
          <p:nvPr/>
        </p:nvGrpSpPr>
        <p:grpSpPr>
          <a:xfrm>
            <a:off x="74613" y="3676650"/>
            <a:ext cx="9034462" cy="3145870"/>
            <a:chOff x="74613" y="3676650"/>
            <a:chExt cx="9034462" cy="3145870"/>
          </a:xfrm>
        </p:grpSpPr>
        <p:pic>
          <p:nvPicPr>
            <p:cNvPr id="21509" name="Picture 44" descr="Image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9806517">
              <a:off x="7065963" y="4418013"/>
              <a:ext cx="1008062" cy="6048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0" name="Picture 43" descr="Image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9806517">
              <a:off x="4205288" y="4424363"/>
              <a:ext cx="1008062" cy="6048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1" name="Picture 42" descr="Image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9806517">
              <a:off x="965200" y="4352925"/>
              <a:ext cx="1008063" cy="604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20" name="TextBox 9"/>
            <p:cNvSpPr txBox="1">
              <a:spLocks noChangeArrowheads="1"/>
            </p:cNvSpPr>
            <p:nvPr/>
          </p:nvSpPr>
          <p:spPr bwMode="auto">
            <a:xfrm>
              <a:off x="3117863" y="3890963"/>
              <a:ext cx="3240087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sz="2400" b="1" dirty="0">
                  <a:solidFill>
                    <a:srgbClr val="C00000"/>
                  </a:solidFill>
                  <a:latin typeface="Tahoma" pitchFamily="34" charset="0"/>
                  <a:cs typeface="Tahoma" pitchFamily="34" charset="0"/>
                </a:rPr>
                <a:t>สิงหาคม </a:t>
              </a:r>
              <a:r>
                <a:rPr lang="th-TH" sz="2400" b="1" dirty="0" smtClean="0">
                  <a:solidFill>
                    <a:srgbClr val="C00000"/>
                  </a:solidFill>
                  <a:latin typeface="Tahoma" pitchFamily="34" charset="0"/>
                  <a:cs typeface="Tahoma" pitchFamily="34" charset="0"/>
                </a:rPr>
                <a:t>2557</a:t>
              </a:r>
              <a:endParaRPr lang="th-TH" sz="3200" b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82587" y="5143500"/>
              <a:ext cx="2232025" cy="646331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th-TH" sz="18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9 </a:t>
              </a:r>
              <a:r>
                <a:rPr lang="th-TH" sz="18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- </a:t>
              </a:r>
              <a:r>
                <a:rPr lang="th-TH" sz="18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12 เดือน</a:t>
              </a:r>
            </a:p>
            <a:p>
              <a:pPr algn="ctr">
                <a:defRPr/>
              </a:pPr>
              <a:r>
                <a:rPr lang="th-TH" sz="18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เข็มที่ 1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858000" y="5072063"/>
              <a:ext cx="1785966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th-TH" sz="18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7 ปี (ป. </a:t>
              </a:r>
              <a:r>
                <a:rPr lang="th-TH" sz="18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1)</a:t>
              </a:r>
              <a:endParaRPr lang="th-TH" sz="18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1525" name="TextBox 40"/>
            <p:cNvSpPr txBox="1">
              <a:spLocks noChangeArrowheads="1"/>
            </p:cNvSpPr>
            <p:nvPr/>
          </p:nvSpPr>
          <p:spPr bwMode="auto">
            <a:xfrm>
              <a:off x="357188" y="4643438"/>
              <a:ext cx="935037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th-TH" sz="2000" b="1" dirty="0">
                  <a:latin typeface="Tahoma" pitchFamily="34" charset="0"/>
                  <a:cs typeface="Tahoma" pitchFamily="34" charset="0"/>
                </a:rPr>
                <a:t>อายุ</a:t>
              </a:r>
              <a:endParaRPr lang="en-US" sz="2000" b="1" dirty="0"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42" name="Straight Connector 41"/>
            <p:cNvCxnSpPr/>
            <p:nvPr/>
          </p:nvCxnSpPr>
          <p:spPr>
            <a:xfrm>
              <a:off x="1357313" y="5072063"/>
              <a:ext cx="669766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3571875" y="5143500"/>
              <a:ext cx="2016125" cy="646331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defPPr>
                <a:defRPr lang="th-TH"/>
              </a:defPPr>
              <a:lvl1pPr algn="ctr">
                <a:defRPr sz="2400" b="1">
                  <a:latin typeface="FreesiaUPC" panose="020B0604020202020204" pitchFamily="34" charset="-34"/>
                  <a:ea typeface="Tahoma" pitchFamily="34" charset="0"/>
                  <a:cs typeface="FreesiaUPC" panose="020B0604020202020204" pitchFamily="34" charset="-34"/>
                </a:defRPr>
              </a:lvl1pPr>
            </a:lstStyle>
            <a:p>
              <a:r>
                <a:rPr lang="th-TH" sz="1800" dirty="0">
                  <a:latin typeface="Tahoma" pitchFamily="34" charset="0"/>
                  <a:cs typeface="Tahoma" pitchFamily="34" charset="0"/>
                </a:rPr>
                <a:t> 2 ½  ปี</a:t>
              </a:r>
            </a:p>
            <a:p>
              <a:r>
                <a:rPr lang="th-TH" sz="1800" dirty="0">
                  <a:latin typeface="Tahoma" pitchFamily="34" charset="0"/>
                  <a:cs typeface="Tahoma" pitchFamily="34" charset="0"/>
                </a:rPr>
                <a:t>เข็มที่ 2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699279" y="5397500"/>
              <a:ext cx="2016125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th-TH" sz="18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 เข็มที่ 2</a:t>
              </a:r>
            </a:p>
          </p:txBody>
        </p:sp>
        <p:sp>
          <p:nvSpPr>
            <p:cNvPr id="21529" name="TextBox 24"/>
            <p:cNvSpPr txBox="1">
              <a:spLocks noChangeArrowheads="1"/>
            </p:cNvSpPr>
            <p:nvPr/>
          </p:nvSpPr>
          <p:spPr bwMode="auto">
            <a:xfrm>
              <a:off x="6911975" y="5772150"/>
              <a:ext cx="219710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sz="20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อนาคตยกเลิก</a:t>
              </a:r>
            </a:p>
          </p:txBody>
        </p:sp>
        <p:sp>
          <p:nvSpPr>
            <p:cNvPr id="22" name="Right Brace 21"/>
            <p:cNvSpPr/>
            <p:nvPr/>
          </p:nvSpPr>
          <p:spPr>
            <a:xfrm rot="5400000">
              <a:off x="5514975" y="4982433"/>
              <a:ext cx="706438" cy="2303462"/>
            </a:xfrm>
            <a:prstGeom prst="rightBrace">
              <a:avLst/>
            </a:prstGeom>
            <a:ln w="76200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th-TH" dirty="0">
                <a:solidFill>
                  <a:srgbClr val="FF00FF"/>
                </a:solidFill>
              </a:endParaRPr>
            </a:p>
          </p:txBody>
        </p:sp>
        <p:sp>
          <p:nvSpPr>
            <p:cNvPr id="21531" name="TextBox 25"/>
            <p:cNvSpPr txBox="1">
              <a:spLocks noChangeArrowheads="1"/>
            </p:cNvSpPr>
            <p:nvPr/>
          </p:nvSpPr>
          <p:spPr bwMode="auto">
            <a:xfrm>
              <a:off x="4356100" y="6453188"/>
              <a:ext cx="316865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sz="1800" b="1" dirty="0">
                  <a:solidFill>
                    <a:srgbClr val="0000CC"/>
                  </a:solidFill>
                  <a:latin typeface="Tahoma" pitchFamily="34" charset="0"/>
                  <a:cs typeface="Tahoma" pitchFamily="34" charset="0"/>
                </a:rPr>
                <a:t>พฤษภาคม – กันยายน 2558</a:t>
              </a:r>
            </a:p>
          </p:txBody>
        </p:sp>
        <p:sp>
          <p:nvSpPr>
            <p:cNvPr id="21532" name="TextBox 4"/>
            <p:cNvSpPr txBox="1">
              <a:spLocks noChangeArrowheads="1"/>
            </p:cNvSpPr>
            <p:nvPr/>
          </p:nvSpPr>
          <p:spPr bwMode="auto">
            <a:xfrm>
              <a:off x="74613" y="3676650"/>
              <a:ext cx="180022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th-TH" sz="3200" b="1" dirty="0">
                  <a:solidFill>
                    <a:srgbClr val="C00000"/>
                  </a:solidFill>
                  <a:latin typeface="Tahoma" pitchFamily="34" charset="0"/>
                  <a:cs typeface="Tahoma" pitchFamily="34" charset="0"/>
                </a:rPr>
                <a:t> ใหม่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3499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  <a:solidFill>
            <a:schemeClr val="accent6">
              <a:lumMod val="75000"/>
            </a:schemeClr>
          </a:solidFill>
        </p:spPr>
        <p:txBody>
          <a:bodyPr vert="horz" lIns="91440" tIns="45720" rIns="91440" bIns="45720" rtlCol="0" anchor="b">
            <a:normAutofit/>
          </a:bodyPr>
          <a:lstStyle/>
          <a:p>
            <a:pPr>
              <a:defRPr/>
            </a:pPr>
            <a:r>
              <a:rPr lang="th-TH" sz="4000" b="1" dirty="0" smtClean="0">
                <a:latin typeface="LilyUPC" pitchFamily="34" charset="-34"/>
                <a:cs typeface="LilyUPC" pitchFamily="34" charset="-34"/>
              </a:rPr>
              <a:t>วัคซีนที่มีส่วนผสมของหัด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988840"/>
            <a:ext cx="8229600" cy="3629000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Measles (M) </a:t>
            </a:r>
            <a:r>
              <a:rPr lang="th-TH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- </a:t>
            </a:r>
            <a:r>
              <a:rPr lang="th-TH" b="1" dirty="0" smtClean="0"/>
              <a:t>ไม่แนะนำในประเทศไทย เนื่องจากเด็กทุกคนจำเป็นต้องได้รับ </a:t>
            </a:r>
            <a:r>
              <a:rPr lang="en-US" sz="3000" dirty="0" smtClean="0"/>
              <a:t>Rubella vaccine </a:t>
            </a:r>
            <a:r>
              <a:rPr lang="th-TH" b="1" dirty="0" smtClean="0"/>
              <a:t>ด้วย</a:t>
            </a:r>
            <a:endParaRPr lang="en-US" b="1" dirty="0" smtClean="0"/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C000"/>
                </a:solidFill>
              </a:rPr>
              <a:t>Measles-Rubella (MR) </a:t>
            </a:r>
            <a:r>
              <a:rPr lang="th-TH" dirty="0" smtClean="0"/>
              <a:t>- </a:t>
            </a:r>
            <a:r>
              <a:rPr lang="th-TH" b="1" dirty="0" smtClean="0"/>
              <a:t>ใช้กรณีหา </a:t>
            </a:r>
            <a:r>
              <a:rPr lang="en-US" sz="2800" b="1" dirty="0" smtClean="0"/>
              <a:t>MMR</a:t>
            </a:r>
            <a:r>
              <a:rPr lang="en-US" b="1" dirty="0" smtClean="0"/>
              <a:t> </a:t>
            </a:r>
            <a:r>
              <a:rPr lang="th-TH" b="1" dirty="0" smtClean="0"/>
              <a:t>ไม่ได้</a:t>
            </a:r>
            <a:endParaRPr lang="en-US" b="1" dirty="0" smtClean="0"/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C000"/>
                </a:solidFill>
              </a:rPr>
              <a:t>Measles-Mumps-Rubella (MMR) </a:t>
            </a:r>
            <a:r>
              <a:rPr lang="th-TH" dirty="0" smtClean="0"/>
              <a:t>- </a:t>
            </a:r>
            <a:r>
              <a:rPr lang="th-TH" b="1" dirty="0" smtClean="0"/>
              <a:t>ดีที่สุด ตามสิทธิเด็กไทย</a:t>
            </a:r>
            <a:endParaRPr lang="en-US" b="1" dirty="0" smtClean="0"/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Measles-Mumps-Rubella-</a:t>
            </a:r>
            <a:r>
              <a:rPr lang="en-US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Vericella</a:t>
            </a:r>
            <a:r>
              <a:rPr lang="en-US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(MMR-V)</a:t>
            </a:r>
            <a:r>
              <a:rPr lang="th-TH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th-TH" b="1" dirty="0" smtClean="0"/>
              <a:t>ใช้ในภาคเอกชน ราคาแพง</a:t>
            </a:r>
          </a:p>
        </p:txBody>
      </p:sp>
    </p:spTree>
    <p:extLst>
      <p:ext uri="{BB962C8B-B14F-4D97-AF65-F5344CB8AC3E}">
        <p14:creationId xmlns:p14="http://schemas.microsoft.com/office/powerpoint/2010/main" val="98064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988</TotalTime>
  <Words>1540</Words>
  <Application>Microsoft Office PowerPoint</Application>
  <PresentationFormat>นำเสนอทางหน้าจอ (4:3)</PresentationFormat>
  <Paragraphs>308</Paragraphs>
  <Slides>24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10</vt:i4>
      </vt:variant>
      <vt:variant>
        <vt:lpstr>ชื่อเรื่องภาพนิ่ง</vt:lpstr>
      </vt:variant>
      <vt:variant>
        <vt:i4>24</vt:i4>
      </vt:variant>
    </vt:vector>
  </HeadingPairs>
  <TitlesOfParts>
    <vt:vector size="34" baseType="lpstr">
      <vt:lpstr>Office Theme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9_Office Theme</vt:lpstr>
      <vt:lpstr>แนวทางการให้วัคซีน MR เข็มที่ 2 เพื่อเร่งภูมิคุ้มกันต่อโรคหัด ในเด็กอายุ 2.5 - 7 ปี</vt:lpstr>
      <vt:lpstr>The Measles</vt:lpstr>
      <vt:lpstr>งานนำเสนอ PowerPoint</vt:lpstr>
      <vt:lpstr>จำนวนผู้ป่วยยืนยันโรคหัด (IgM positive) รายอายุ (ปี) พ.ศ.2555</vt:lpstr>
      <vt:lpstr>มาตรการเร่งรัดด้านวัคซีน  ในกลุ่มเด็กอายุต่ำกว่า 5 ปี</vt:lpstr>
      <vt:lpstr>ข้อเสนอมาตรการในบุคคลอายุมากกว่า 5 ปี</vt:lpstr>
      <vt:lpstr>การปฏิบัติในเรื่อง MMR2</vt:lpstr>
      <vt:lpstr>งานนำเสนอ PowerPoint</vt:lpstr>
      <vt:lpstr>วัคซีนที่มีส่วนผสมของหัด</vt:lpstr>
      <vt:lpstr>สถานการณ์วัคซีน MMR ที่ควรรู้</vt:lpstr>
      <vt:lpstr>งานนำเสนอ PowerPoint</vt:lpstr>
      <vt:lpstr>งานนำเสนอ PowerPoint</vt:lpstr>
      <vt:lpstr>การเตรียมการก่อนให้วัคซีน  ประมาณเดือนมีนาคม 2558</vt:lpstr>
      <vt:lpstr>กำหนดช่วงเวลาการจัดส่งวัคซีน MR</vt:lpstr>
      <vt:lpstr>งานนำเสนอ PowerPoint</vt:lpstr>
      <vt:lpstr>แผนการรณรงค์ให้วัคซีนในงาน EPI</vt:lpstr>
      <vt:lpstr>การให้บริการวัคซีน</vt:lpstr>
      <vt:lpstr>การปฏิบัติงานหลังให้บริการ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แนวทางการให้วัคซีน MR เข็มที่ 2 เพื่อเร่งภูมิคุ้มกันต่อโรคหัดในเด็กอายุ 2.5 – 7 ปี</dc:title>
  <dc:creator>acer</dc:creator>
  <cp:lastModifiedBy>L840</cp:lastModifiedBy>
  <cp:revision>68</cp:revision>
  <dcterms:created xsi:type="dcterms:W3CDTF">2014-08-05T23:07:06Z</dcterms:created>
  <dcterms:modified xsi:type="dcterms:W3CDTF">2014-12-21T15:18:27Z</dcterms:modified>
</cp:coreProperties>
</file>