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4" r:id="rId2"/>
    <p:sldId id="266" r:id="rId3"/>
    <p:sldId id="270" r:id="rId4"/>
    <p:sldId id="261" r:id="rId5"/>
    <p:sldId id="298" r:id="rId6"/>
    <p:sldId id="295" r:id="rId7"/>
    <p:sldId id="289" r:id="rId8"/>
    <p:sldId id="296" r:id="rId9"/>
    <p:sldId id="297" r:id="rId10"/>
    <p:sldId id="275" r:id="rId11"/>
    <p:sldId id="293" r:id="rId12"/>
    <p:sldId id="290" r:id="rId13"/>
    <p:sldId id="291" r:id="rId14"/>
    <p:sldId id="292" r:id="rId15"/>
  </p:sldIdLst>
  <p:sldSz cx="9906000" cy="6858000" type="A4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0000CC"/>
    <a:srgbClr val="FFCCFF"/>
    <a:srgbClr val="CCCCFF"/>
    <a:srgbClr val="FF0066"/>
    <a:srgbClr val="CCEC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12" y="-27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5980" cy="495772"/>
          </a:xfrm>
          <a:prstGeom prst="rect">
            <a:avLst/>
          </a:prstGeom>
        </p:spPr>
        <p:txBody>
          <a:bodyPr vert="horz" lIns="92126" tIns="46062" rIns="92126" bIns="46062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095" y="2"/>
            <a:ext cx="2945980" cy="495772"/>
          </a:xfrm>
          <a:prstGeom prst="rect">
            <a:avLst/>
          </a:prstGeom>
        </p:spPr>
        <p:txBody>
          <a:bodyPr vert="horz" lIns="92126" tIns="46062" rIns="92126" bIns="46062" rtlCol="0"/>
          <a:lstStyle>
            <a:lvl1pPr algn="r">
              <a:defRPr sz="1200"/>
            </a:lvl1pPr>
          </a:lstStyle>
          <a:p>
            <a:fld id="{0CFD2526-CCEE-42B9-A73A-70E026642A55}" type="datetimeFigureOut">
              <a:rPr lang="th-TH" smtClean="0"/>
              <a:pPr/>
              <a:t>21/12/57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744538"/>
            <a:ext cx="53784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26" tIns="46062" rIns="92126" bIns="46062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089" y="4716230"/>
            <a:ext cx="5437500" cy="4466741"/>
          </a:xfrm>
          <a:prstGeom prst="rect">
            <a:avLst/>
          </a:prstGeom>
        </p:spPr>
        <p:txBody>
          <a:bodyPr vert="horz" lIns="92126" tIns="46062" rIns="92126" bIns="4606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855"/>
            <a:ext cx="2945980" cy="495772"/>
          </a:xfrm>
          <a:prstGeom prst="rect">
            <a:avLst/>
          </a:prstGeom>
        </p:spPr>
        <p:txBody>
          <a:bodyPr vert="horz" lIns="92126" tIns="46062" rIns="92126" bIns="46062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095" y="9430855"/>
            <a:ext cx="2945980" cy="495772"/>
          </a:xfrm>
          <a:prstGeom prst="rect">
            <a:avLst/>
          </a:prstGeom>
        </p:spPr>
        <p:txBody>
          <a:bodyPr vert="horz" lIns="92126" tIns="46062" rIns="92126" bIns="46062" rtlCol="0" anchor="b"/>
          <a:lstStyle>
            <a:lvl1pPr algn="r">
              <a:defRPr sz="1200"/>
            </a:lvl1pPr>
          </a:lstStyle>
          <a:p>
            <a:fld id="{B552B0F8-96C8-4F8A-9BDB-F818D51B9B75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74292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68D0C7-1AD6-4B0A-90D0-2C41F93072F8}" type="slidenum">
              <a:rPr lang="en-US" smtClean="0"/>
              <a:pPr/>
              <a:t>1</a:t>
            </a:fld>
            <a:endParaRPr lang="th-TH" smtClean="0"/>
          </a:p>
        </p:txBody>
      </p:sp>
      <p:sp>
        <p:nvSpPr>
          <p:cNvPr id="31747" name="Rectangle 7"/>
          <p:cNvSpPr txBox="1">
            <a:spLocks noGrp="1" noChangeArrowheads="1"/>
          </p:cNvSpPr>
          <p:nvPr/>
        </p:nvSpPr>
        <p:spPr bwMode="auto">
          <a:xfrm>
            <a:off x="3849689" y="9430220"/>
            <a:ext cx="2946400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721" tIns="45860" rIns="91721" bIns="45860" anchor="b"/>
          <a:lstStyle/>
          <a:p>
            <a:pPr algn="r" eaLnBrk="0" hangingPunct="0"/>
            <a:fld id="{851E4DF2-B943-42D6-A660-D24A7262EEA7}" type="slidenum">
              <a:rPr lang="en-US" sz="1200"/>
              <a:pPr algn="r" eaLnBrk="0" hangingPunct="0"/>
              <a:t>1</a:t>
            </a:fld>
            <a:endParaRPr lang="en-US" sz="1200" dirty="0"/>
          </a:p>
        </p:txBody>
      </p:sp>
      <p:sp>
        <p:nvSpPr>
          <p:cNvPr id="317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9613" y="744538"/>
            <a:ext cx="5378450" cy="3724275"/>
          </a:xfrm>
          <a:ln/>
        </p:spPr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cs typeface="Cordia New" pitchFamily="34" charset="-34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A61E-E5D6-4408-A012-EC14DE30E0A7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AE24-5261-4DD7-981F-4DE16F0EC0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A61E-E5D6-4408-A012-EC14DE30E0A7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AE24-5261-4DD7-981F-4DE16F0EC0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41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41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A61E-E5D6-4408-A012-EC14DE30E0A7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AE24-5261-4DD7-981F-4DE16F0EC0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A61E-E5D6-4408-A012-EC14DE30E0A7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AE24-5261-4DD7-981F-4DE16F0EC0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A61E-E5D6-4408-A012-EC14DE30E0A7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AE24-5261-4DD7-981F-4DE16F0EC0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3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3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A61E-E5D6-4408-A012-EC14DE30E0A7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AE24-5261-4DD7-981F-4DE16F0EC0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A61E-E5D6-4408-A012-EC14DE30E0A7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AE24-5261-4DD7-981F-4DE16F0EC0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A61E-E5D6-4408-A012-EC14DE30E0A7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AE24-5261-4DD7-981F-4DE16F0EC0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A61E-E5D6-4408-A012-EC14DE30E0A7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AE24-5261-4DD7-981F-4DE16F0EC0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A61E-E5D6-4408-A012-EC14DE30E0A7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AE24-5261-4DD7-981F-4DE16F0EC0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A61E-E5D6-4408-A012-EC14DE30E0A7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AE24-5261-4DD7-981F-4DE16F0EC0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1A61E-E5D6-4408-A012-EC14DE30E0A7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2AE24-5261-4DD7-981F-4DE16F0EC06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document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4766" y="214313"/>
            <a:ext cx="5785379" cy="650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42447" y="1628800"/>
            <a:ext cx="8034867" cy="22590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การจัดทำรายงาน</a:t>
            </a: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ผลการรณรงค์</a:t>
            </a: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ให้วัคซีน</a:t>
            </a:r>
            <a:r>
              <a:rPr kumimoji="0" lang="th-TH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dT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 </a:t>
            </a:r>
            <a:r>
              <a:rPr kumimoji="0" lang="th-TH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แก่ประชากร</a:t>
            </a: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กลุ่มอายุ 20-50 ปี</a:t>
            </a:r>
            <a:endParaRPr kumimoji="0" lang="th-TH" sz="24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 pitchFamily="34" charset="0"/>
              <a:ea typeface="+mj-ea"/>
              <a:cs typeface="Tahoma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92882" y="5517234"/>
            <a:ext cx="8856662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th-TH" sz="2000" b="1" dirty="0">
                <a:solidFill>
                  <a:srgbClr val="D60093"/>
                </a:solidFill>
                <a:latin typeface="Tahoma" pitchFamily="34" charset="0"/>
                <a:cs typeface="Tahoma" pitchFamily="34" charset="0"/>
              </a:rPr>
              <a:t>พอพิศ </a:t>
            </a:r>
            <a:r>
              <a:rPr lang="th-TH" sz="2000" b="1" dirty="0" err="1">
                <a:solidFill>
                  <a:srgbClr val="D60093"/>
                </a:solidFill>
                <a:latin typeface="Tahoma" pitchFamily="34" charset="0"/>
                <a:cs typeface="Tahoma" pitchFamily="34" charset="0"/>
              </a:rPr>
              <a:t>วรินทร์</a:t>
            </a:r>
            <a:r>
              <a:rPr lang="th-TH" sz="2000" b="1" dirty="0">
                <a:solidFill>
                  <a:srgbClr val="D60093"/>
                </a:solidFill>
                <a:latin typeface="Tahoma" pitchFamily="34" charset="0"/>
                <a:cs typeface="Tahoma" pitchFamily="34" charset="0"/>
              </a:rPr>
              <a:t>เสถียร</a:t>
            </a:r>
          </a:p>
          <a:p>
            <a:pPr algn="r">
              <a:spcBef>
                <a:spcPct val="50000"/>
              </a:spcBef>
            </a:pPr>
            <a:r>
              <a:rPr lang="th-TH" sz="2000" b="1" dirty="0">
                <a:solidFill>
                  <a:srgbClr val="D60093"/>
                </a:solidFill>
                <a:latin typeface="Tahoma" pitchFamily="34" charset="0"/>
                <a:cs typeface="Tahoma" pitchFamily="34" charset="0"/>
              </a:rPr>
              <a:t>กลุ่มโรคติดต่อที่ป้องกันได้ด้วย</a:t>
            </a:r>
            <a:r>
              <a:rPr lang="th-TH" sz="2000" b="1" dirty="0" smtClean="0">
                <a:solidFill>
                  <a:srgbClr val="D60093"/>
                </a:solidFill>
                <a:latin typeface="Tahoma" pitchFamily="34" charset="0"/>
                <a:cs typeface="Tahoma" pitchFamily="34" charset="0"/>
              </a:rPr>
              <a:t>วัคซีน </a:t>
            </a:r>
            <a:r>
              <a:rPr lang="th-TH" sz="2000" b="1" dirty="0">
                <a:solidFill>
                  <a:srgbClr val="D60093"/>
                </a:solidFill>
                <a:latin typeface="Tahoma" pitchFamily="34" charset="0"/>
                <a:cs typeface="Tahoma" pitchFamily="34" charset="0"/>
              </a:rPr>
              <a:t>สำนักโรคติดต่อทั่วไป  กรมควบคุมโรค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3080792" y="1214424"/>
            <a:ext cx="6206083" cy="714383"/>
            <a:chOff x="3080792" y="1285875"/>
            <a:chExt cx="6206083" cy="714383"/>
          </a:xfrm>
        </p:grpSpPr>
        <p:sp>
          <p:nvSpPr>
            <p:cNvPr id="25626" name="Oval 4"/>
            <p:cNvSpPr>
              <a:spLocks noChangeArrowheads="1"/>
            </p:cNvSpPr>
            <p:nvPr/>
          </p:nvSpPr>
          <p:spPr bwMode="auto">
            <a:xfrm>
              <a:off x="3080792" y="1285875"/>
              <a:ext cx="2105020" cy="714383"/>
            </a:xfrm>
            <a:prstGeom prst="ellipse">
              <a:avLst/>
            </a:prstGeom>
            <a:noFill/>
            <a:ln w="19050">
              <a:solidFill>
                <a:srgbClr val="00B0F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7" name="Text Box 8"/>
            <p:cNvSpPr txBox="1">
              <a:spLocks noChangeArrowheads="1"/>
            </p:cNvSpPr>
            <p:nvPr/>
          </p:nvSpPr>
          <p:spPr bwMode="auto">
            <a:xfrm>
              <a:off x="3431146" y="1398589"/>
              <a:ext cx="202591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h-TH" b="1" dirty="0" smtClean="0">
                  <a:cs typeface="Tahoma" pitchFamily="34" charset="0"/>
                </a:rPr>
                <a:t>สถานบริการ</a:t>
              </a:r>
              <a:endParaRPr lang="th-TH" b="1" dirty="0">
                <a:cs typeface="Tahoma" pitchFamily="34" charset="0"/>
              </a:endParaRPr>
            </a:p>
          </p:txBody>
        </p:sp>
        <p:sp>
          <p:nvSpPr>
            <p:cNvPr id="25628" name="Text Box 17"/>
            <p:cNvSpPr txBox="1">
              <a:spLocks noChangeArrowheads="1"/>
            </p:cNvSpPr>
            <p:nvPr/>
          </p:nvSpPr>
          <p:spPr bwMode="auto">
            <a:xfrm>
              <a:off x="5572133" y="1372706"/>
              <a:ext cx="371474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h-TH" sz="2000" b="1" dirty="0" smtClean="0">
                  <a:latin typeface="Tahoma" pitchFamily="34" charset="0"/>
                  <a:cs typeface="Tahoma" pitchFamily="34" charset="0"/>
                </a:rPr>
                <a:t>จัดทำ</a:t>
              </a:r>
              <a:r>
                <a:rPr lang="en-US" sz="2000" b="1" dirty="0" smtClean="0">
                  <a:latin typeface="Tahoma" pitchFamily="34" charset="0"/>
                  <a:cs typeface="Tahoma" pitchFamily="34" charset="0"/>
                </a:rPr>
                <a:t> dTC1 </a:t>
              </a:r>
              <a:r>
                <a:rPr lang="th-TH" sz="2000" b="1" dirty="0" smtClean="0">
                  <a:latin typeface="Tahoma" pitchFamily="34" charset="0"/>
                  <a:cs typeface="Tahoma" pitchFamily="34" charset="0"/>
                </a:rPr>
                <a:t>และ </a:t>
              </a:r>
              <a:r>
                <a:rPr lang="en-US" sz="2000" b="1" dirty="0" err="1" smtClean="0">
                  <a:latin typeface="Tahoma" pitchFamily="34" charset="0"/>
                  <a:cs typeface="Tahoma" pitchFamily="34" charset="0"/>
                </a:rPr>
                <a:t>dTC</a:t>
              </a:r>
              <a:r>
                <a:rPr lang="th-TH" sz="2000" b="1" dirty="0" smtClean="0">
                  <a:latin typeface="Tahoma" pitchFamily="34" charset="0"/>
                  <a:cs typeface="Tahoma" pitchFamily="34" charset="0"/>
                </a:rPr>
                <a:t>2</a:t>
              </a:r>
              <a:endParaRPr lang="th-TH" sz="2000" b="1" dirty="0"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008783" y="5157650"/>
            <a:ext cx="2376263" cy="863635"/>
            <a:chOff x="3224808" y="4933950"/>
            <a:chExt cx="2160240" cy="706613"/>
          </a:xfrm>
        </p:grpSpPr>
        <p:sp>
          <p:nvSpPr>
            <p:cNvPr id="25614" name="Oval 13"/>
            <p:cNvSpPr>
              <a:spLocks noChangeArrowheads="1"/>
            </p:cNvSpPr>
            <p:nvPr/>
          </p:nvSpPr>
          <p:spPr bwMode="auto">
            <a:xfrm>
              <a:off x="3224808" y="4933950"/>
              <a:ext cx="2160240" cy="647697"/>
            </a:xfrm>
            <a:prstGeom prst="ellipse">
              <a:avLst/>
            </a:prstGeom>
            <a:noFill/>
            <a:ln w="19050">
              <a:solidFill>
                <a:srgbClr val="00B0F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5" name="Text Box 14"/>
            <p:cNvSpPr txBox="1">
              <a:spLocks noChangeArrowheads="1"/>
            </p:cNvSpPr>
            <p:nvPr/>
          </p:nvSpPr>
          <p:spPr bwMode="auto">
            <a:xfrm>
              <a:off x="3231355" y="4994232"/>
              <a:ext cx="208823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h-TH" b="1" dirty="0" smtClean="0">
                  <a:cs typeface="Tahoma" pitchFamily="34" charset="0"/>
                </a:rPr>
                <a:t>สำนักงานเขต     บริการสุขภาพ</a:t>
              </a:r>
              <a:endParaRPr lang="th-TH" b="1" dirty="0">
                <a:cs typeface="Tahoma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992562" y="2059887"/>
            <a:ext cx="2737909" cy="2737267"/>
            <a:chOff x="1226318" y="2105025"/>
            <a:chExt cx="2737909" cy="2737267"/>
          </a:xfrm>
        </p:grpSpPr>
        <p:sp>
          <p:nvSpPr>
            <p:cNvPr id="46107" name="Text Box 27"/>
            <p:cNvSpPr txBox="1">
              <a:spLocks noChangeArrowheads="1"/>
            </p:cNvSpPr>
            <p:nvPr/>
          </p:nvSpPr>
          <p:spPr bwMode="auto">
            <a:xfrm>
              <a:off x="1226318" y="2105025"/>
              <a:ext cx="2737909" cy="338554"/>
            </a:xfrm>
            <a:prstGeom prst="rect">
              <a:avLst/>
            </a:prstGeom>
            <a:ln>
              <a:solidFill>
                <a:srgbClr val="FFCCFF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th-TH" sz="1600" b="1" dirty="0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วันที่</a:t>
              </a:r>
              <a:r>
                <a:rPr lang="en-US" sz="1600" b="1" dirty="0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en-US" sz="1600" b="1" dirty="0" smtClean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11</a:t>
              </a:r>
              <a:r>
                <a:rPr lang="th-TH" sz="1600" b="1" dirty="0" smtClean="0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 พ.ค. 58</a:t>
              </a:r>
            </a:p>
          </p:txBody>
        </p:sp>
        <p:sp>
          <p:nvSpPr>
            <p:cNvPr id="46108" name="Text Box 28"/>
            <p:cNvSpPr txBox="1">
              <a:spLocks noChangeArrowheads="1"/>
            </p:cNvSpPr>
            <p:nvPr/>
          </p:nvSpPr>
          <p:spPr bwMode="auto">
            <a:xfrm>
              <a:off x="1238223" y="3336923"/>
              <a:ext cx="2722563" cy="338554"/>
            </a:xfrm>
            <a:prstGeom prst="rect">
              <a:avLst/>
            </a:prstGeom>
            <a:ln>
              <a:solidFill>
                <a:srgbClr val="FFCCFF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th-TH" sz="1600" b="1" dirty="0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วันที่ </a:t>
              </a:r>
              <a:r>
                <a:rPr lang="en-US" sz="1600" b="1" dirty="0" smtClean="0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1</a:t>
              </a:r>
              <a:r>
                <a:rPr lang="th-TH" sz="1600" b="1" dirty="0" smtClean="0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5 พ.ค. 58</a:t>
              </a:r>
              <a:endParaRPr lang="th-TH" sz="16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6109" name="Text Box 29"/>
            <p:cNvSpPr txBox="1">
              <a:spLocks noChangeArrowheads="1"/>
            </p:cNvSpPr>
            <p:nvPr/>
          </p:nvSpPr>
          <p:spPr bwMode="auto">
            <a:xfrm>
              <a:off x="1238224" y="4503738"/>
              <a:ext cx="2689886" cy="338554"/>
            </a:xfrm>
            <a:prstGeom prst="rect">
              <a:avLst/>
            </a:prstGeom>
            <a:noFill/>
            <a:ln>
              <a:solidFill>
                <a:srgbClr val="FFCCFF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th-TH" sz="1600" b="1" dirty="0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วันที่ </a:t>
              </a:r>
              <a:r>
                <a:rPr lang="th-TH" sz="1600" b="1" dirty="0" smtClean="0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20 พ.ค. 58</a:t>
              </a:r>
              <a:endParaRPr lang="th-TH" sz="16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256632" y="2453091"/>
            <a:ext cx="6113188" cy="696487"/>
            <a:chOff x="3256631" y="2524542"/>
            <a:chExt cx="6113188" cy="696487"/>
          </a:xfrm>
        </p:grpSpPr>
        <p:sp>
          <p:nvSpPr>
            <p:cNvPr id="25620" name="Oval 5"/>
            <p:cNvSpPr>
              <a:spLocks noChangeArrowheads="1"/>
            </p:cNvSpPr>
            <p:nvPr/>
          </p:nvSpPr>
          <p:spPr bwMode="auto">
            <a:xfrm>
              <a:off x="3256631" y="2524542"/>
              <a:ext cx="1866645" cy="696487"/>
            </a:xfrm>
            <a:prstGeom prst="ellipse">
              <a:avLst/>
            </a:prstGeom>
            <a:noFill/>
            <a:ln w="19050">
              <a:solidFill>
                <a:srgbClr val="00B0F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1" name="Text Box 9"/>
            <p:cNvSpPr txBox="1">
              <a:spLocks noChangeArrowheads="1"/>
            </p:cNvSpPr>
            <p:nvPr/>
          </p:nvSpPr>
          <p:spPr bwMode="auto">
            <a:xfrm>
              <a:off x="3947382" y="2675205"/>
              <a:ext cx="93418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h-TH" b="1" dirty="0">
                  <a:cs typeface="Tahoma" pitchFamily="34" charset="0"/>
                </a:rPr>
                <a:t>สสอ.</a:t>
              </a:r>
            </a:p>
          </p:txBody>
        </p:sp>
        <p:sp>
          <p:nvSpPr>
            <p:cNvPr id="35" name="Text Box 17"/>
            <p:cNvSpPr txBox="1">
              <a:spLocks noChangeArrowheads="1"/>
            </p:cNvSpPr>
            <p:nvPr/>
          </p:nvSpPr>
          <p:spPr bwMode="auto">
            <a:xfrm>
              <a:off x="5667380" y="2714619"/>
              <a:ext cx="370243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h-TH" sz="2000" b="1" dirty="0" smtClean="0">
                  <a:latin typeface="Tahoma" pitchFamily="34" charset="0"/>
                  <a:cs typeface="Tahoma" pitchFamily="34" charset="0"/>
                </a:rPr>
                <a:t>จัดทำ</a:t>
              </a:r>
              <a:r>
                <a:rPr lang="en-US" sz="2000" b="1" dirty="0" smtClean="0">
                  <a:latin typeface="Tahoma" pitchFamily="34" charset="0"/>
                  <a:cs typeface="Tahoma" pitchFamily="34" charset="0"/>
                </a:rPr>
                <a:t> dTC3</a:t>
              </a:r>
              <a:endParaRPr lang="th-TH" sz="2000" b="1" dirty="0"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250429" y="3789416"/>
            <a:ext cx="6168108" cy="647696"/>
            <a:chOff x="3250429" y="3752847"/>
            <a:chExt cx="6168108" cy="647696"/>
          </a:xfrm>
        </p:grpSpPr>
        <p:sp>
          <p:nvSpPr>
            <p:cNvPr id="25608" name="Oval 6"/>
            <p:cNvSpPr>
              <a:spLocks noChangeArrowheads="1"/>
            </p:cNvSpPr>
            <p:nvPr/>
          </p:nvSpPr>
          <p:spPr bwMode="auto">
            <a:xfrm>
              <a:off x="3250429" y="3752847"/>
              <a:ext cx="1872847" cy="647696"/>
            </a:xfrm>
            <a:prstGeom prst="ellipse">
              <a:avLst/>
            </a:prstGeom>
            <a:noFill/>
            <a:ln w="19050">
              <a:solidFill>
                <a:srgbClr val="00B0F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25609" name="Text Box 12"/>
            <p:cNvSpPr txBox="1">
              <a:spLocks noChangeArrowheads="1"/>
            </p:cNvSpPr>
            <p:nvPr/>
          </p:nvSpPr>
          <p:spPr bwMode="auto">
            <a:xfrm>
              <a:off x="3769804" y="3824285"/>
              <a:ext cx="93728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h-TH" b="1" dirty="0">
                  <a:cs typeface="Tahoma" pitchFamily="34" charset="0"/>
                </a:rPr>
                <a:t>สสจ.</a:t>
              </a:r>
            </a:p>
          </p:txBody>
        </p:sp>
        <p:sp>
          <p:nvSpPr>
            <p:cNvPr id="36" name="Text Box 17"/>
            <p:cNvSpPr txBox="1">
              <a:spLocks noChangeArrowheads="1"/>
            </p:cNvSpPr>
            <p:nvPr/>
          </p:nvSpPr>
          <p:spPr bwMode="auto">
            <a:xfrm>
              <a:off x="5703796" y="3861048"/>
              <a:ext cx="3714741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h-TH" sz="2000" b="1" dirty="0" smtClean="0">
                  <a:latin typeface="Tahoma" pitchFamily="34" charset="0"/>
                  <a:cs typeface="Tahoma" pitchFamily="34" charset="0"/>
                </a:rPr>
                <a:t>จัดทำ</a:t>
              </a:r>
              <a:r>
                <a:rPr lang="en-US" sz="2000" b="1" dirty="0" smtClean="0">
                  <a:latin typeface="Tahoma" pitchFamily="34" charset="0"/>
                  <a:cs typeface="Tahoma" pitchFamily="34" charset="0"/>
                </a:rPr>
                <a:t> </a:t>
              </a:r>
              <a:r>
                <a:rPr lang="en-US" sz="2000" b="1" dirty="0" err="1" smtClean="0">
                  <a:latin typeface="Tahoma" pitchFamily="34" charset="0"/>
                  <a:cs typeface="Tahoma" pitchFamily="34" charset="0"/>
                </a:rPr>
                <a:t>dTC</a:t>
              </a:r>
              <a:r>
                <a:rPr lang="th-TH" sz="2000" b="1" dirty="0" smtClean="0">
                  <a:latin typeface="Tahoma" pitchFamily="34" charset="0"/>
                  <a:cs typeface="Tahoma" pitchFamily="34" charset="0"/>
                </a:rPr>
                <a:t>4 </a:t>
              </a:r>
              <a:endParaRPr lang="th-TH" sz="2000" b="1" dirty="0"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38" name="AutoShape 8"/>
          <p:cNvSpPr>
            <a:spLocks noChangeArrowheads="1"/>
          </p:cNvSpPr>
          <p:nvPr/>
        </p:nvSpPr>
        <p:spPr bwMode="auto">
          <a:xfrm>
            <a:off x="0" y="11540"/>
            <a:ext cx="9906000" cy="89718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CE780"/>
              </a:gs>
              <a:gs pos="50000">
                <a:srgbClr val="FFFFFF"/>
              </a:gs>
              <a:gs pos="100000">
                <a:srgbClr val="FCE780"/>
              </a:gs>
            </a:gsLst>
            <a:lin ang="5400000" scaled="1"/>
          </a:gradFill>
          <a:ln w="28575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50000"/>
              </a:lnSpc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การจัดทำและการส่งแบบรายงานของหน่วยงานแต่ละระดับ</a:t>
            </a:r>
          </a:p>
          <a:p>
            <a:pPr>
              <a:lnSpc>
                <a:spcPct val="150000"/>
              </a:lnSpc>
            </a:pPr>
            <a:endParaRPr lang="th-TH" sz="11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3941784" y="1989395"/>
            <a:ext cx="1208122" cy="444226"/>
            <a:chOff x="3941783" y="2060848"/>
            <a:chExt cx="1208122" cy="444226"/>
          </a:xfrm>
        </p:grpSpPr>
        <p:sp>
          <p:nvSpPr>
            <p:cNvPr id="25623" name="AutoShape 22"/>
            <p:cNvSpPr>
              <a:spLocks noChangeArrowheads="1"/>
            </p:cNvSpPr>
            <p:nvPr/>
          </p:nvSpPr>
          <p:spPr bwMode="auto">
            <a:xfrm>
              <a:off x="3941783" y="2071688"/>
              <a:ext cx="469502" cy="433386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376936" y="2060848"/>
              <a:ext cx="7729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 err="1" smtClean="0">
                  <a:latin typeface="Tahoma" pitchFamily="34" charset="0"/>
                  <a:cs typeface="Tahoma" pitchFamily="34" charset="0"/>
                </a:rPr>
                <a:t>dTC</a:t>
              </a:r>
              <a:r>
                <a:rPr lang="th-TH" b="1" dirty="0" smtClean="0">
                  <a:latin typeface="Tahoma" pitchFamily="34" charset="0"/>
                  <a:cs typeface="Tahoma" pitchFamily="34" charset="0"/>
                </a:rPr>
                <a:t>2</a:t>
              </a:r>
              <a:endParaRPr lang="th-TH" b="1" dirty="0"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946942" y="3201017"/>
            <a:ext cx="1139318" cy="456565"/>
            <a:chOff x="3946942" y="3272470"/>
            <a:chExt cx="1139318" cy="456565"/>
          </a:xfrm>
        </p:grpSpPr>
        <p:sp>
          <p:nvSpPr>
            <p:cNvPr id="25611" name="AutoShape 24"/>
            <p:cNvSpPr>
              <a:spLocks noChangeArrowheads="1"/>
            </p:cNvSpPr>
            <p:nvPr/>
          </p:nvSpPr>
          <p:spPr bwMode="auto">
            <a:xfrm>
              <a:off x="3946942" y="3295650"/>
              <a:ext cx="469501" cy="43338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4313291" y="3272470"/>
              <a:ext cx="7729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 smtClean="0">
                  <a:latin typeface="Tahoma" pitchFamily="34" charset="0"/>
                  <a:cs typeface="Tahoma" pitchFamily="34" charset="0"/>
                </a:rPr>
                <a:t>dTC3</a:t>
              </a:r>
              <a:endParaRPr lang="th-TH" b="1" dirty="0"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946938" y="4500456"/>
            <a:ext cx="2446223" cy="800752"/>
            <a:chOff x="3946937" y="4421190"/>
            <a:chExt cx="2446223" cy="800752"/>
          </a:xfrm>
        </p:grpSpPr>
        <p:sp>
          <p:nvSpPr>
            <p:cNvPr id="25617" name="AutoShape 25"/>
            <p:cNvSpPr>
              <a:spLocks noChangeArrowheads="1"/>
            </p:cNvSpPr>
            <p:nvPr/>
          </p:nvSpPr>
          <p:spPr bwMode="auto">
            <a:xfrm>
              <a:off x="3946937" y="4421190"/>
              <a:ext cx="469502" cy="473073"/>
            </a:xfrm>
            <a:prstGeom prst="downArrow">
              <a:avLst>
                <a:gd name="adj1" fmla="val 50000"/>
                <a:gd name="adj2" fmla="val 25061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4333411" y="4437112"/>
              <a:ext cx="2059749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 smtClean="0">
                  <a:latin typeface="Tahoma" pitchFamily="34" charset="0"/>
                  <a:cs typeface="Tahoma" pitchFamily="34" charset="0"/>
                </a:rPr>
                <a:t>dTC4</a:t>
              </a:r>
              <a:endParaRPr lang="th-TH" b="1" dirty="0" smtClean="0">
                <a:latin typeface="Tahoma" pitchFamily="34" charset="0"/>
                <a:cs typeface="Tahoma" pitchFamily="34" charset="0"/>
              </a:endParaRPr>
            </a:p>
            <a:p>
              <a:pPr>
                <a:spcBef>
                  <a:spcPct val="50000"/>
                </a:spcBef>
              </a:pPr>
              <a:endParaRPr lang="th-TH" b="1" dirty="0">
                <a:latin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236809" y="980728"/>
            <a:ext cx="2418269" cy="1008112"/>
          </a:xfrm>
          <a:prstGeom prst="roundRect">
            <a:avLst/>
          </a:prstGeom>
          <a:gradFill>
            <a:gsLst>
              <a:gs pos="0">
                <a:srgbClr val="CCFF99"/>
              </a:gs>
              <a:gs pos="35000">
                <a:schemeClr val="bg1"/>
              </a:gs>
              <a:gs pos="100000">
                <a:srgbClr val="CCFF99"/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สถานบริการ</a:t>
            </a:r>
            <a:endParaRPr lang="en-US" sz="2400" b="1" dirty="0">
              <a:latin typeface="FreesiaUPC" panose="020B0604020202020204" pitchFamily="34" charset="-34"/>
              <a:ea typeface="Tahoma" pitchFamily="34" charset="0"/>
              <a:cs typeface="FreesiaUPC" panose="020B0604020202020204" pitchFamily="34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16632"/>
            <a:ext cx="990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กำหนดการส่งรายงานความก้าวหน้า</a:t>
            </a:r>
            <a:endParaRPr lang="en-US" sz="2800" b="1" dirty="0">
              <a:solidFill>
                <a:srgbClr val="0000CC"/>
              </a:solidFill>
              <a:latin typeface="FreesiaUPC" panose="020B0604020202020204" pitchFamily="34" charset="-34"/>
              <a:ea typeface="Tahoma" pitchFamily="34" charset="0"/>
              <a:cs typeface="FreesiaUPC" panose="020B0604020202020204" pitchFamily="34" charset="-34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764704"/>
            <a:ext cx="99060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3470835" y="2591942"/>
            <a:ext cx="2106234" cy="1008112"/>
          </a:xfrm>
          <a:prstGeom prst="roundRect">
            <a:avLst/>
          </a:prstGeom>
          <a:gradFill>
            <a:gsLst>
              <a:gs pos="0">
                <a:srgbClr val="CCFF99"/>
              </a:gs>
              <a:gs pos="35000">
                <a:schemeClr val="bg1"/>
              </a:gs>
              <a:gs pos="100000">
                <a:srgbClr val="CCFF99"/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สสอ.</a:t>
            </a:r>
            <a:endParaRPr lang="en-US" sz="2400" b="1" dirty="0">
              <a:latin typeface="FreesiaUPC" panose="020B0604020202020204" pitchFamily="34" charset="-34"/>
              <a:ea typeface="Tahoma" pitchFamily="34" charset="0"/>
              <a:cs typeface="FreesiaUPC" panose="020B0604020202020204" pitchFamily="34" charset="-34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470835" y="4149080"/>
            <a:ext cx="2106234" cy="1008112"/>
          </a:xfrm>
          <a:prstGeom prst="roundRect">
            <a:avLst/>
          </a:prstGeom>
          <a:gradFill>
            <a:gsLst>
              <a:gs pos="0">
                <a:srgbClr val="CCFF99"/>
              </a:gs>
              <a:gs pos="35000">
                <a:schemeClr val="bg1"/>
              </a:gs>
              <a:gs pos="100000">
                <a:srgbClr val="CCFF99"/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สสจ.</a:t>
            </a:r>
            <a:endParaRPr lang="en-US" sz="2400" b="1" dirty="0">
              <a:latin typeface="FreesiaUPC" panose="020B0604020202020204" pitchFamily="34" charset="-34"/>
              <a:ea typeface="Tahoma" pitchFamily="34" charset="0"/>
              <a:cs typeface="FreesiaUPC" panose="020B0604020202020204" pitchFamily="34" charset="-34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716853" y="5634210"/>
            <a:ext cx="3822425" cy="1008112"/>
          </a:xfrm>
          <a:prstGeom prst="roundRect">
            <a:avLst/>
          </a:prstGeom>
          <a:gradFill>
            <a:gsLst>
              <a:gs pos="0">
                <a:srgbClr val="CCFF99"/>
              </a:gs>
              <a:gs pos="35000">
                <a:schemeClr val="bg1"/>
              </a:gs>
              <a:gs pos="100000">
                <a:srgbClr val="CCFF99"/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สำนักงานเขต           บริการสุขภาพ</a:t>
            </a:r>
            <a:endParaRPr lang="en-US" sz="2400" b="1" dirty="0">
              <a:latin typeface="FreesiaUPC" panose="020B0604020202020204" pitchFamily="34" charset="-34"/>
              <a:ea typeface="Tahoma" pitchFamily="34" charset="0"/>
              <a:cs typeface="FreesiaUPC" panose="020B0604020202020204" pitchFamily="34" charset="-34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4250922" y="2132856"/>
            <a:ext cx="468052" cy="28803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Down Arrow 10"/>
          <p:cNvSpPr/>
          <p:nvPr/>
        </p:nvSpPr>
        <p:spPr>
          <a:xfrm>
            <a:off x="4256339" y="3732022"/>
            <a:ext cx="468052" cy="28803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Down Arrow 11"/>
          <p:cNvSpPr/>
          <p:nvPr/>
        </p:nvSpPr>
        <p:spPr>
          <a:xfrm>
            <a:off x="4267161" y="5286218"/>
            <a:ext cx="468052" cy="28803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TextBox 19"/>
          <p:cNvSpPr txBox="1"/>
          <p:nvPr/>
        </p:nvSpPr>
        <p:spPr>
          <a:xfrm>
            <a:off x="98497" y="1990582"/>
            <a:ext cx="3918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จำนวนกลุ่มเป้าหมายที่ให้บริการ    ทั้งในและนอกเขตรับผิดชอบ</a:t>
            </a:r>
            <a:endParaRPr lang="th-TH" b="1" dirty="0">
              <a:solidFill>
                <a:srgbClr val="8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6496" y="3564306"/>
            <a:ext cx="3522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จำนวนกลุ่มเป้าหมายที่ให้บริการ ทั้งในและนอกเขตรับผิดชอบ</a:t>
            </a:r>
            <a:endParaRPr lang="th-TH" b="1" dirty="0">
              <a:solidFill>
                <a:srgbClr val="8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0472" y="5013176"/>
            <a:ext cx="3618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จำนวนกลุ่มเป้าหมายที่ให้บริการ ทั้งในและนอกเขตรับผิดชอบ</a:t>
            </a:r>
            <a:endParaRPr lang="th-TH" b="1" dirty="0">
              <a:solidFill>
                <a:srgbClr val="8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68650" y="3429001"/>
            <a:ext cx="33512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FF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ทุก 2 สัปดาห์ </a:t>
            </a:r>
            <a:r>
              <a:rPr lang="en-US" sz="3600" b="1" dirty="0" smtClean="0">
                <a:solidFill>
                  <a:srgbClr val="FF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th-TH" sz="2400" b="1" dirty="0" smtClean="0">
              <a:solidFill>
                <a:srgbClr val="FF0066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400" b="1" dirty="0" smtClean="0">
                <a:solidFill>
                  <a:srgbClr val="FF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ในช่วง ม.ค.-เม.ย. 58</a:t>
            </a:r>
            <a:endParaRPr lang="th-TH" sz="2400" b="1" dirty="0">
              <a:solidFill>
                <a:srgbClr val="FF0066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-3" y="1268762"/>
          <a:ext cx="9906005" cy="5266491"/>
        </p:xfrm>
        <a:graphic>
          <a:graphicData uri="http://schemas.openxmlformats.org/drawingml/2006/table">
            <a:tbl>
              <a:tblPr/>
              <a:tblGrid>
                <a:gridCol w="848547"/>
                <a:gridCol w="1179242"/>
                <a:gridCol w="828491"/>
                <a:gridCol w="803309"/>
                <a:gridCol w="981472"/>
                <a:gridCol w="981472"/>
                <a:gridCol w="892703"/>
                <a:gridCol w="1102063"/>
                <a:gridCol w="1129070"/>
                <a:gridCol w="1159636"/>
              </a:tblGrid>
              <a:tr h="158417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kern="120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คลัง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kern="120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วัคซีน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ร.พ.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5328" marR="4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kern="12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kern="120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กลุ่ม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kern="120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kern="12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(คน)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5328" marR="4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kern="12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จำนวนวัคซีน      ที่ขอเบิก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kern="12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(ขวด)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5328" marR="4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จำนวนรอบที่จัดส่ง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5328" marR="4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5328" marR="4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5328" marR="4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ชื่อผู้ประสาน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การรับวัคซีน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5328" marR="4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เบอร์โทรศัพท์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5328" marR="453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2090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วดป. </a:t>
                      </a:r>
                      <a:endParaRPr lang="en-US" sz="18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ที่ให้จัดส่ง</a:t>
                      </a:r>
                      <a:endParaRPr lang="en-US" sz="18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จำนวนวัคซีน</a:t>
                      </a:r>
                      <a:endParaRPr lang="en-US" sz="18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(ขวด)</a:t>
                      </a:r>
                      <a:endParaRPr lang="en-US" sz="18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 err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วดป.</a:t>
                      </a:r>
                      <a:r>
                        <a:rPr lang="th-TH" sz="18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ที่ให้จัดส่ง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จำนวนวัคซีน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(ขวด)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0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dirty="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0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0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dirty="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dirty="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0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dirty="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0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100" dirty="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5328" marR="453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-92318" y="73753"/>
            <a:ext cx="101825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แบบสำรวจการเบิกวัคซีน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dT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เพื่อรณรงค์ ในประชากรกลุ่มเอายุ 20 -50 ปี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ในพื้นที่ภาคเหนือ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-27384"/>
            <a:ext cx="8915400" cy="1143000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solidFill>
                  <a:srgbClr val="CC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การส่งแบบสำรวจการจัดส่งวัคซีน</a:t>
            </a:r>
            <a:endParaRPr lang="th-TH" sz="3600" b="1" dirty="0">
              <a:solidFill>
                <a:srgbClr val="CC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488" y="1196752"/>
            <a:ext cx="9361040" cy="5661248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th-TH" sz="2400" b="1" dirty="0">
                <a:solidFill>
                  <a:srgbClr val="CC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400" b="1" dirty="0" smtClean="0">
                <a:solidFill>
                  <a:srgbClr val="CC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</a:t>
            </a:r>
            <a:r>
              <a:rPr lang="th-TH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เภสัชกรขัตติยะ อุตม์อ่าง </a:t>
            </a:r>
          </a:p>
          <a:p>
            <a:pPr marL="514350" indent="-514350">
              <a:buNone/>
            </a:pPr>
            <a:r>
              <a:rPr lang="th-TH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ประสานจังหวัดในภาคเหนือ  </a:t>
            </a:r>
          </a:p>
          <a:p>
            <a:pPr marL="514350" indent="-514350">
              <a:buNone/>
            </a:pPr>
            <a:r>
              <a:rPr lang="th-TH" sz="36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(เขตบริการสุขภาพที่ 1-3) </a:t>
            </a:r>
          </a:p>
          <a:p>
            <a:pPr marL="514350" indent="-514350">
              <a:buNone/>
            </a:pPr>
            <a:r>
              <a:rPr lang="th-TH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โทรศัพท์ 02 590-3222  </a:t>
            </a:r>
          </a:p>
          <a:p>
            <a:pPr marL="514350" indent="-514350">
              <a:buNone/>
            </a:pPr>
            <a:r>
              <a:rPr lang="th-TH" sz="36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โทรศัพท์มือถือ 08-0291-3312                                         </a:t>
            </a:r>
          </a:p>
          <a:p>
            <a:pPr marL="514350" indent="-514350">
              <a:buNone/>
            </a:pPr>
            <a:r>
              <a:rPr lang="th-TH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อีเมล์ </a:t>
            </a:r>
            <a:r>
              <a:rPr lang="en-US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kub-2007@hotmail.com</a:t>
            </a:r>
            <a:endParaRPr lang="th-TH" sz="3600" b="1" dirty="0" smtClean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11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980728"/>
            <a:ext cx="9906000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acer\Pictures\ขอบคุณคะ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16634"/>
            <a:ext cx="9906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h-TH" sz="2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th-TH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56" y="1633009"/>
            <a:ext cx="10225136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125" indent="-365125">
              <a:lnSpc>
                <a:spcPct val="150000"/>
              </a:lnSpc>
            </a:pPr>
            <a:r>
              <a:rPr lang="th-TH" sz="2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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  เพื่อ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ประเมินความครอบคลุมของการได้รับวัคซีน </a:t>
            </a:r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dT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 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            ในประชากรกลุ่มอายุ 20-50 ปี  ช่วงรณรงค์ ฯ</a:t>
            </a:r>
            <a:endParaRPr lang="en-US" sz="2800" b="1" dirty="0" smtClean="0">
              <a:latin typeface="Tahoma" pitchFamily="34" charset="0"/>
              <a:ea typeface="Tahoma" pitchFamily="34" charset="0"/>
              <a:cs typeface="Tahoma" pitchFamily="34" charset="0"/>
              <a:sym typeface="Wingdings 2"/>
            </a:endParaRPr>
          </a:p>
          <a:p>
            <a:pPr marL="365125" indent="-365125">
              <a:lnSpc>
                <a:spcPct val="150000"/>
              </a:lnSpc>
            </a:pPr>
            <a:endParaRPr lang="en-US" sz="1050" b="1" dirty="0" smtClean="0">
              <a:latin typeface="Tahoma" pitchFamily="34" charset="0"/>
              <a:ea typeface="Tahoma" pitchFamily="34" charset="0"/>
              <a:cs typeface="Tahoma" pitchFamily="34" charset="0"/>
              <a:sym typeface="Wingdings 2"/>
            </a:endParaRPr>
          </a:p>
          <a:p>
            <a:pPr marL="266700" indent="-266700" algn="thaiDist">
              <a:lnSpc>
                <a:spcPct val="150000"/>
              </a:lnSpc>
            </a:pPr>
            <a:r>
              <a:rPr lang="th-TH" sz="2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 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เพื่อประเมินผลการให้บริการวัคซีน </a:t>
            </a:r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dT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 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ช่วงรณรงค์ฯ</a:t>
            </a:r>
            <a:endParaRPr lang="en-US" sz="1050" b="1" dirty="0" smtClean="0">
              <a:latin typeface="Tahoma" pitchFamily="34" charset="0"/>
              <a:ea typeface="Tahoma" pitchFamily="34" charset="0"/>
              <a:cs typeface="Tahoma" pitchFamily="34" charset="0"/>
              <a:sym typeface="Wingdings 2"/>
            </a:endParaRPr>
          </a:p>
          <a:p>
            <a:pPr marL="365125" indent="-365125">
              <a:lnSpc>
                <a:spcPct val="150000"/>
              </a:lnSpc>
            </a:pPr>
            <a:endParaRPr lang="th-TH" sz="1050" b="1" dirty="0" smtClean="0">
              <a:latin typeface="Tahoma" pitchFamily="34" charset="0"/>
              <a:ea typeface="Tahoma" pitchFamily="34" charset="0"/>
              <a:cs typeface="Tahoma" pitchFamily="34" charset="0"/>
              <a:sym typeface="Wingdings 2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0" y="11540"/>
            <a:ext cx="9906000" cy="132922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CE780"/>
              </a:gs>
              <a:gs pos="50000">
                <a:srgbClr val="FFFFFF"/>
              </a:gs>
              <a:gs pos="100000">
                <a:srgbClr val="FCE780"/>
              </a:gs>
            </a:gsLst>
            <a:lin ang="5400000" scaled="1"/>
          </a:gradFill>
          <a:ln w="28575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50000"/>
              </a:lnSpc>
            </a:pPr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วัตถุประสงค์</a:t>
            </a:r>
          </a:p>
          <a:p>
            <a:pPr>
              <a:lnSpc>
                <a:spcPct val="150000"/>
              </a:lnSpc>
            </a:pPr>
            <a:endParaRPr lang="th-TH" sz="14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Line 2"/>
          <p:cNvSpPr>
            <a:spLocks noChangeShapeType="1"/>
          </p:cNvSpPr>
          <p:nvPr/>
        </p:nvSpPr>
        <p:spPr bwMode="auto">
          <a:xfrm>
            <a:off x="7670271" y="531816"/>
            <a:ext cx="0" cy="35829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1203" name="Line 3"/>
          <p:cNvSpPr>
            <a:spLocks noChangeShapeType="1"/>
          </p:cNvSpPr>
          <p:nvPr/>
        </p:nvSpPr>
        <p:spPr bwMode="auto">
          <a:xfrm>
            <a:off x="2209933" y="531816"/>
            <a:ext cx="0" cy="35829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1204" name="Line 4"/>
          <p:cNvSpPr>
            <a:spLocks noChangeShapeType="1"/>
          </p:cNvSpPr>
          <p:nvPr/>
        </p:nvSpPr>
        <p:spPr bwMode="auto">
          <a:xfrm>
            <a:off x="2215091" y="547688"/>
            <a:ext cx="54276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1205" name="Oval 5"/>
          <p:cNvSpPr>
            <a:spLocks noChangeArrowheads="1"/>
          </p:cNvSpPr>
          <p:nvPr/>
        </p:nvSpPr>
        <p:spPr bwMode="auto">
          <a:xfrm>
            <a:off x="5257403" y="3352800"/>
            <a:ext cx="4560888" cy="1524000"/>
          </a:xfrm>
          <a:prstGeom prst="ellipse">
            <a:avLst/>
          </a:prstGeom>
          <a:gradFill rotWithShape="1">
            <a:gsLst>
              <a:gs pos="0">
                <a:srgbClr val="CCFF66"/>
              </a:gs>
              <a:gs pos="50000">
                <a:srgbClr val="FFFFFF"/>
              </a:gs>
              <a:gs pos="100000">
                <a:srgbClr val="CCFF66"/>
              </a:gs>
            </a:gsLst>
            <a:lin ang="5400000" scaled="1"/>
          </a:gradFill>
          <a:ln w="38100">
            <a:solidFill>
              <a:srgbClr val="66FF33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h-TH" sz="2800" b="1">
              <a:cs typeface="EucrosiaUPC" pitchFamily="18" charset="-34"/>
            </a:endParaRPr>
          </a:p>
        </p:txBody>
      </p:sp>
      <p:sp>
        <p:nvSpPr>
          <p:cNvPr id="51206" name="Oval 6"/>
          <p:cNvSpPr>
            <a:spLocks noChangeArrowheads="1"/>
          </p:cNvSpPr>
          <p:nvPr/>
        </p:nvSpPr>
        <p:spPr bwMode="auto">
          <a:xfrm>
            <a:off x="199496" y="3352800"/>
            <a:ext cx="4044950" cy="1524000"/>
          </a:xfrm>
          <a:prstGeom prst="ellipse">
            <a:avLst/>
          </a:prstGeom>
          <a:gradFill rotWithShape="1">
            <a:gsLst>
              <a:gs pos="0">
                <a:srgbClr val="FFCCFF"/>
              </a:gs>
              <a:gs pos="50000">
                <a:srgbClr val="FFFFFF"/>
              </a:gs>
              <a:gs pos="100000">
                <a:srgbClr val="FFCCFF"/>
              </a:gs>
            </a:gsLst>
            <a:lin ang="5400000" scaled="1"/>
          </a:gradFill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h-TH" sz="280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323321" y="1524000"/>
            <a:ext cx="3962400" cy="1066800"/>
          </a:xfrm>
          <a:prstGeom prst="rect">
            <a:avLst/>
          </a:prstGeom>
          <a:gradFill rotWithShape="1">
            <a:gsLst>
              <a:gs pos="0">
                <a:srgbClr val="FFCCFF"/>
              </a:gs>
              <a:gs pos="50000">
                <a:srgbClr val="FFFFFF"/>
              </a:gs>
              <a:gs pos="100000">
                <a:srgbClr val="FFCCFF"/>
              </a:gs>
            </a:gsLst>
            <a:lin ang="5400000" scaled="1"/>
          </a:gra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05000"/>
              </a:lnSpc>
            </a:pPr>
            <a:r>
              <a:rPr lang="th-TH" sz="26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ความครอบคลุมของ</a:t>
            </a:r>
            <a:r>
              <a:rPr lang="en-US" sz="26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การ</a:t>
            </a:r>
            <a:r>
              <a:rPr lang="en-US" sz="2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ให้</a:t>
            </a:r>
            <a:r>
              <a:rPr lang="th-TH" sz="2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บริการ</a:t>
            </a:r>
            <a:r>
              <a:rPr lang="th-TH" sz="26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วัคซีน</a:t>
            </a:r>
            <a:r>
              <a:rPr lang="en-US" sz="2600" b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5668433" y="1524000"/>
            <a:ext cx="3962400" cy="1373188"/>
          </a:xfrm>
          <a:prstGeom prst="rect">
            <a:avLst/>
          </a:prstGeom>
          <a:gradFill rotWithShape="1">
            <a:gsLst>
              <a:gs pos="0">
                <a:srgbClr val="CCFF66"/>
              </a:gs>
              <a:gs pos="50000">
                <a:srgbClr val="FFFFFF"/>
              </a:gs>
              <a:gs pos="100000">
                <a:srgbClr val="CCFF66"/>
              </a:gs>
            </a:gsLst>
            <a:lin ang="5400000" scaled="1"/>
          </a:gradFill>
          <a:ln w="38100">
            <a:solidFill>
              <a:srgbClr val="0099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28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n-US" sz="2600" b="1" dirty="0" err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ความครอบคลุม</a:t>
            </a:r>
            <a:endParaRPr lang="en-US" sz="26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n-US" sz="2600" b="1" dirty="0" err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ของการ</a:t>
            </a:r>
            <a:r>
              <a:rPr lang="en-US" sz="2600" b="1" dirty="0" err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ได้รับ</a:t>
            </a:r>
            <a:r>
              <a:rPr lang="en-US" sz="2600" b="1" dirty="0" err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วัคซีน</a:t>
            </a:r>
            <a:r>
              <a:rPr lang="th-TH" sz="2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ใน</a:t>
            </a:r>
            <a:r>
              <a:rPr lang="th-TH" sz="2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พื้นที่รับผิดชอบ</a:t>
            </a:r>
            <a:r>
              <a:rPr lang="en-US" sz="2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/>
            <a:endParaRPr lang="en-US" sz="28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261408" y="3657600"/>
            <a:ext cx="396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th-TH" sz="2600" b="1">
                <a:solidFill>
                  <a:srgbClr val="0000CC"/>
                </a:solidFill>
                <a:latin typeface="EucrosiaUPC" pitchFamily="18" charset="-34"/>
                <a:cs typeface="Tahoma" pitchFamily="34" charset="0"/>
              </a:rPr>
              <a:t>ยึด</a:t>
            </a:r>
            <a:r>
              <a:rPr lang="th-TH" sz="2600" b="1">
                <a:solidFill>
                  <a:srgbClr val="FF0000"/>
                </a:solidFill>
                <a:latin typeface="EucrosiaUPC" pitchFamily="18" charset="-34"/>
                <a:cs typeface="Tahoma" pitchFamily="34" charset="0"/>
              </a:rPr>
              <a:t>ผู้ให้</a:t>
            </a:r>
            <a:r>
              <a:rPr lang="th-TH" sz="2600" b="1">
                <a:solidFill>
                  <a:srgbClr val="0000CC"/>
                </a:solidFill>
                <a:latin typeface="EucrosiaUPC" pitchFamily="18" charset="-34"/>
                <a:cs typeface="Tahoma" pitchFamily="34" charset="0"/>
              </a:rPr>
              <a:t>บริการเป็นหลัก</a:t>
            </a:r>
          </a:p>
        </p:txBody>
      </p:sp>
      <p:sp>
        <p:nvSpPr>
          <p:cNvPr id="51210" name="Rectangle 10"/>
          <p:cNvSpPr>
            <a:spLocks noChangeArrowheads="1"/>
          </p:cNvSpPr>
          <p:nvPr/>
        </p:nvSpPr>
        <p:spPr bwMode="auto">
          <a:xfrm>
            <a:off x="5606521" y="3644900"/>
            <a:ext cx="396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h-TH" sz="2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ยึดเด็กในพื้นที่รับผิดชอบ</a:t>
            </a:r>
            <a:r>
              <a:rPr lang="th-TH" sz="2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ได้รับ</a:t>
            </a:r>
            <a:r>
              <a:rPr lang="th-TH" sz="2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วัคซีนเป็นหลัก</a:t>
            </a:r>
          </a:p>
        </p:txBody>
      </p:sp>
      <p:sp>
        <p:nvSpPr>
          <p:cNvPr id="51211" name="Rectangle 11"/>
          <p:cNvSpPr>
            <a:spLocks noChangeArrowheads="1"/>
          </p:cNvSpPr>
          <p:nvPr/>
        </p:nvSpPr>
        <p:spPr bwMode="auto">
          <a:xfrm>
            <a:off x="-149622" y="5800725"/>
            <a:ext cx="553773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th-TH" sz="1400" b="1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=</a:t>
            </a:r>
            <a:r>
              <a:rPr lang="th-TH" sz="1400" b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1600" b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จำนวนเด็กผู้มารับบริการทั้งหมดทั้งในและนอกพื้นที่</a:t>
            </a:r>
          </a:p>
          <a:p>
            <a:pPr algn="ctr">
              <a:lnSpc>
                <a:spcPct val="120000"/>
              </a:lnSpc>
            </a:pPr>
            <a:r>
              <a:rPr lang="th-TH" sz="1600" b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จำนวนเด็กในพื้นที่รับผิดชอบทั้งหมด</a:t>
            </a:r>
          </a:p>
          <a:p>
            <a:pPr algn="ctr">
              <a:lnSpc>
                <a:spcPct val="120000"/>
              </a:lnSpc>
            </a:pPr>
            <a:endParaRPr lang="th-TH" sz="1400" b="1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1212" name="Rectangle 12"/>
          <p:cNvSpPr>
            <a:spLocks noChangeArrowheads="1"/>
          </p:cNvSpPr>
          <p:nvPr/>
        </p:nvSpPr>
        <p:spPr bwMode="auto">
          <a:xfrm>
            <a:off x="5100902" y="5780088"/>
            <a:ext cx="4870450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th-TH" sz="1800" b="1">
                <a:solidFill>
                  <a:srgbClr val="336600"/>
                </a:solidFill>
                <a:latin typeface="Tahoma" pitchFamily="34" charset="0"/>
                <a:cs typeface="Tahoma" pitchFamily="34" charset="0"/>
              </a:rPr>
              <a:t>=</a:t>
            </a:r>
            <a:r>
              <a:rPr lang="th-TH" sz="1800" b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1600" b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จำนวนเด็กในพื้นที่รับผิดชอบที่ได้รับวัคซีน</a:t>
            </a:r>
          </a:p>
          <a:p>
            <a:pPr algn="ctr">
              <a:lnSpc>
                <a:spcPct val="120000"/>
              </a:lnSpc>
            </a:pPr>
            <a:r>
              <a:rPr lang="th-TH" sz="1600" b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จำนวนเด็กในพื้นที่รับผิดชอบทั้งหมด</a:t>
            </a:r>
          </a:p>
          <a:p>
            <a:pPr algn="ctr">
              <a:lnSpc>
                <a:spcPct val="120000"/>
              </a:lnSpc>
            </a:pPr>
            <a:r>
              <a:rPr lang="th-TH" sz="1600" b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1213" name="Line 13"/>
          <p:cNvSpPr>
            <a:spLocks noChangeShapeType="1"/>
          </p:cNvSpPr>
          <p:nvPr/>
        </p:nvSpPr>
        <p:spPr bwMode="auto">
          <a:xfrm>
            <a:off x="201216" y="6172200"/>
            <a:ext cx="49530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1214" name="Line 14"/>
          <p:cNvSpPr>
            <a:spLocks noChangeShapeType="1"/>
          </p:cNvSpPr>
          <p:nvPr/>
        </p:nvSpPr>
        <p:spPr bwMode="auto">
          <a:xfrm>
            <a:off x="5312437" y="6143625"/>
            <a:ext cx="4540250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1215" name="AutoShape 15"/>
          <p:cNvSpPr>
            <a:spLocks noChangeArrowheads="1"/>
          </p:cNvSpPr>
          <p:nvPr/>
        </p:nvSpPr>
        <p:spPr bwMode="auto">
          <a:xfrm flipV="1">
            <a:off x="1891771" y="5029200"/>
            <a:ext cx="577850" cy="609600"/>
          </a:xfrm>
          <a:prstGeom prst="upArrow">
            <a:avLst>
              <a:gd name="adj1" fmla="val 50000"/>
              <a:gd name="adj2" fmla="val 28571"/>
            </a:avLst>
          </a:prstGeom>
          <a:solidFill>
            <a:srgbClr val="FF33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1216" name="AutoShape 16"/>
          <p:cNvSpPr>
            <a:spLocks noChangeArrowheads="1"/>
          </p:cNvSpPr>
          <p:nvPr/>
        </p:nvSpPr>
        <p:spPr bwMode="auto">
          <a:xfrm flipV="1">
            <a:off x="7285037" y="5029200"/>
            <a:ext cx="577850" cy="609600"/>
          </a:xfrm>
          <a:prstGeom prst="upArrow">
            <a:avLst>
              <a:gd name="adj1" fmla="val 50000"/>
              <a:gd name="adj2" fmla="val 28571"/>
            </a:avLst>
          </a:prstGeom>
          <a:solidFill>
            <a:srgbClr val="FF0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th-TH" sz="2800">
              <a:solidFill>
                <a:srgbClr val="FF0000"/>
              </a:solidFill>
            </a:endParaRPr>
          </a:p>
        </p:txBody>
      </p:sp>
      <p:sp>
        <p:nvSpPr>
          <p:cNvPr id="51217" name="Rectangle 17"/>
          <p:cNvSpPr>
            <a:spLocks noChangeArrowheads="1"/>
          </p:cNvSpPr>
          <p:nvPr/>
        </p:nvSpPr>
        <p:spPr bwMode="auto">
          <a:xfrm>
            <a:off x="2433506" y="228600"/>
            <a:ext cx="5030390" cy="685800"/>
          </a:xfrm>
          <a:prstGeom prst="rect">
            <a:avLst/>
          </a:prstGeom>
          <a:gradFill rotWithShape="1">
            <a:gsLst>
              <a:gs pos="0">
                <a:srgbClr val="CCFFFF"/>
              </a:gs>
              <a:gs pos="50000">
                <a:srgbClr val="FFFFFF"/>
              </a:gs>
              <a:gs pos="100000">
                <a:srgbClr val="CCFFFF"/>
              </a:gs>
            </a:gsLst>
            <a:lin ang="5400000" scaled="1"/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ความครอบคลุมของ</a:t>
            </a:r>
            <a:r>
              <a:rPr lang="en-US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งาน EPI</a:t>
            </a:r>
          </a:p>
        </p:txBody>
      </p:sp>
      <p:sp>
        <p:nvSpPr>
          <p:cNvPr id="51218" name="Rectangle 5"/>
          <p:cNvSpPr>
            <a:spLocks noChangeArrowheads="1"/>
          </p:cNvSpPr>
          <p:nvPr/>
        </p:nvSpPr>
        <p:spPr bwMode="auto">
          <a:xfrm>
            <a:off x="2383631" y="5013327"/>
            <a:ext cx="187285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en-US" sz="20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&gt; </a:t>
            </a:r>
            <a:r>
              <a:rPr lang="th-TH" sz="20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100</a:t>
            </a:r>
            <a:r>
              <a:rPr lang="en-US" sz="20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% </a:t>
            </a:r>
            <a:r>
              <a:rPr lang="th-TH" sz="20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ได้</a:t>
            </a:r>
          </a:p>
        </p:txBody>
      </p:sp>
      <p:sp>
        <p:nvSpPr>
          <p:cNvPr id="51219" name="Rectangle 5"/>
          <p:cNvSpPr>
            <a:spLocks noChangeArrowheads="1"/>
          </p:cNvSpPr>
          <p:nvPr/>
        </p:nvSpPr>
        <p:spPr bwMode="auto">
          <a:xfrm>
            <a:off x="7555045" y="5013328"/>
            <a:ext cx="235095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en-US" sz="20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&gt;</a:t>
            </a:r>
            <a:r>
              <a:rPr lang="th-TH" sz="20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100</a:t>
            </a:r>
            <a:r>
              <a:rPr lang="en-US" sz="20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% </a:t>
            </a:r>
            <a:r>
              <a:rPr lang="th-TH" sz="20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ไม่ได้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12305" t="12451" r="5663" b="4785"/>
          <a:stretch>
            <a:fillRect/>
          </a:stretch>
        </p:blipFill>
        <p:spPr bwMode="auto">
          <a:xfrm>
            <a:off x="738158" y="142854"/>
            <a:ext cx="8215370" cy="6630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144688" y="1124744"/>
            <a:ext cx="56166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214314"/>
            <a:ext cx="9906000" cy="669925"/>
          </a:xfrm>
          <a:prstGeom prst="rect">
            <a:avLst/>
          </a:prstGeom>
          <a:solidFill>
            <a:srgbClr val="00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th-TH" sz="900" b="1" dirty="0">
              <a:latin typeface="Tahoma" pitchFamily="34" charset="0"/>
              <a:cs typeface="Tahoma" pitchFamily="34" charset="0"/>
            </a:endParaRPr>
          </a:p>
          <a:p>
            <a:pPr algn="ctr" eaLnBrk="0" hangingPunct="0"/>
            <a:r>
              <a:rPr lang="th-TH" sz="2400" b="1" dirty="0">
                <a:latin typeface="Tahoma" pitchFamily="34" charset="0"/>
                <a:cs typeface="Tahoma" pitchFamily="34" charset="0"/>
              </a:rPr>
              <a:t>รหัสวัคซีนมาตรฐานที่บันทึก 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ผ่าน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ฐานข้อมูล 43 แฟ้ม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ของ </a:t>
            </a:r>
            <a:r>
              <a:rPr lang="th-TH" sz="2400" b="1" dirty="0" err="1" smtClean="0">
                <a:latin typeface="Tahoma" pitchFamily="34" charset="0"/>
                <a:cs typeface="Tahoma" pitchFamily="34" charset="0"/>
              </a:rPr>
              <a:t>สนย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.</a:t>
            </a:r>
            <a:endParaRPr lang="th-TH" sz="2400" b="1" dirty="0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348740"/>
              </p:ext>
            </p:extLst>
          </p:nvPr>
        </p:nvGraphicFramePr>
        <p:xfrm>
          <a:off x="344488" y="4599021"/>
          <a:ext cx="8928992" cy="1735449"/>
        </p:xfrm>
        <a:graphic>
          <a:graphicData uri="http://schemas.openxmlformats.org/drawingml/2006/table">
            <a:tbl>
              <a:tblPr/>
              <a:tblGrid>
                <a:gridCol w="1550140"/>
                <a:gridCol w="1356373"/>
                <a:gridCol w="2002265"/>
                <a:gridCol w="839660"/>
                <a:gridCol w="1420962"/>
                <a:gridCol w="1759592"/>
              </a:tblGrid>
              <a:tr h="533283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รหัสที่ใช้บันทึก (มาตรฐาน  สนย.)</a:t>
                      </a:r>
                    </a:p>
                  </a:txBody>
                  <a:tcPr marL="10319" marR="10319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ชื่อวัคซีนภาษาอังกฤษ</a:t>
                      </a:r>
                    </a:p>
                  </a:txBody>
                  <a:tcPr marL="10319" marR="10319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ชื่อวัคซีนภาษาไทย</a:t>
                      </a:r>
                    </a:p>
                  </a:txBody>
                  <a:tcPr marL="10319" marR="10319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ประเภท</a:t>
                      </a:r>
                    </a:p>
                  </a:txBody>
                  <a:tcPr marL="10319" marR="10319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อายุ</a:t>
                      </a:r>
                    </a:p>
                  </a:txBody>
                  <a:tcPr marL="10319" marR="10319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รหัส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ICD_10 _TM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0319" marR="10319" marT="95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094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073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0319" marR="10319" marT="95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MMR2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0319" marR="10319" marT="95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หัด คางทูม หัดเยอรมัน</a:t>
                      </a:r>
                    </a:p>
                  </a:txBody>
                  <a:tcPr marL="10319" marR="10319" marT="95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ฉีด</a:t>
                      </a:r>
                    </a:p>
                  </a:txBody>
                  <a:tcPr marL="10319" marR="10319" marT="95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ปี 6 เดือน</a:t>
                      </a:r>
                    </a:p>
                  </a:txBody>
                  <a:tcPr marL="10319" marR="10319" marT="95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 smtClean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 fontAlgn="t"/>
                      <a:r>
                        <a:rPr lang="en-US" sz="1600" b="1" i="0" u="none" strike="noStrike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Z27.4</a:t>
                      </a:r>
                      <a:endParaRPr lang="en-US" sz="1600" b="1" i="0" u="none" strike="noStrike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09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901</a:t>
                      </a:r>
                    </a:p>
                  </a:txBody>
                  <a:tcPr marL="10319" marR="10319" marT="95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dTC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0319" marR="10319" marT="95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ดีทีซี</a:t>
                      </a:r>
                    </a:p>
                  </a:txBody>
                  <a:tcPr marL="10319" marR="10319" marT="95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ฉีด</a:t>
                      </a:r>
                    </a:p>
                  </a:txBody>
                  <a:tcPr marL="10319" marR="10319" marT="95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สำหรับการรณรงค์</a:t>
                      </a:r>
                    </a:p>
                  </a:txBody>
                  <a:tcPr marL="10319" marR="10319" marT="95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Z23.5, Z23.6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0319" marR="10319" marT="95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7918" name="Down Arrow Callout 8"/>
          <p:cNvSpPr>
            <a:spLocks noChangeArrowheads="1"/>
          </p:cNvSpPr>
          <p:nvPr/>
        </p:nvSpPr>
        <p:spPr bwMode="auto">
          <a:xfrm>
            <a:off x="272480" y="1071564"/>
            <a:ext cx="9361040" cy="3500437"/>
          </a:xfrm>
          <a:prstGeom prst="downArrowCallout">
            <a:avLst>
              <a:gd name="adj1" fmla="val 24998"/>
              <a:gd name="adj2" fmla="val 24998"/>
              <a:gd name="adj3" fmla="val 25000"/>
              <a:gd name="adj4" fmla="val 64977"/>
            </a:avLst>
          </a:prstGeom>
          <a:solidFill>
            <a:srgbClr val="00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th-TH" sz="2800" u="sng" dirty="0">
                <a:latin typeface="Tahoma" pitchFamily="34" charset="0"/>
                <a:cs typeface="Tahoma" pitchFamily="34" charset="0"/>
              </a:rPr>
              <a:t>ปี </a:t>
            </a:r>
            <a:r>
              <a:rPr lang="th-TH" sz="2800" u="sng" dirty="0" smtClean="0">
                <a:latin typeface="Tahoma" pitchFamily="34" charset="0"/>
                <a:cs typeface="Tahoma" pitchFamily="34" charset="0"/>
              </a:rPr>
              <a:t>255</a:t>
            </a:r>
            <a:r>
              <a:rPr lang="en-US" sz="2800" u="sng" dirty="0" smtClean="0">
                <a:latin typeface="Tahoma" pitchFamily="34" charset="0"/>
                <a:cs typeface="Tahoma" pitchFamily="34" charset="0"/>
              </a:rPr>
              <a:t>8</a:t>
            </a:r>
            <a:endParaRPr lang="th-TH" sz="2800" u="sng" dirty="0">
              <a:latin typeface="Tahoma" pitchFamily="34" charset="0"/>
              <a:cs typeface="Tahoma" pitchFamily="34" charset="0"/>
            </a:endParaRPr>
          </a:p>
          <a:p>
            <a:pPr eaLnBrk="0" hangingPunct="0"/>
            <a:endParaRPr lang="th-TH" u="sng" dirty="0" smtClean="0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th-TH" sz="2800" dirty="0" smtClean="0">
                <a:latin typeface="Tahoma" pitchFamily="34" charset="0"/>
                <a:cs typeface="Tahoma" pitchFamily="34" charset="0"/>
              </a:rPr>
              <a:t>1</a:t>
            </a:r>
            <a:r>
              <a:rPr lang="th-TH" sz="2800" dirty="0">
                <a:latin typeface="Tahoma" pitchFamily="34" charset="0"/>
                <a:cs typeface="Tahoma" pitchFamily="34" charset="0"/>
              </a:rPr>
              <a:t>. </a:t>
            </a:r>
            <a:r>
              <a:rPr lang="th-TH" sz="2800" dirty="0" smtClean="0">
                <a:latin typeface="Tahoma" pitchFamily="34" charset="0"/>
                <a:cs typeface="Tahoma" pitchFamily="34" charset="0"/>
              </a:rPr>
              <a:t>การ</a:t>
            </a:r>
            <a:r>
              <a:rPr lang="th-TH" sz="2800" dirty="0">
                <a:latin typeface="Tahoma" pitchFamily="34" charset="0"/>
                <a:cs typeface="Tahoma" pitchFamily="34" charset="0"/>
              </a:rPr>
              <a:t>ให้วัคซีนรวม</a:t>
            </a:r>
            <a:r>
              <a:rPr lang="th-TH" sz="2800" dirty="0" smtClean="0">
                <a:latin typeface="Tahoma" pitchFamily="34" charset="0"/>
                <a:cs typeface="Tahoma" pitchFamily="34" charset="0"/>
              </a:rPr>
              <a:t>หัด-</a:t>
            </a:r>
            <a:r>
              <a:rPr lang="th-TH" sz="2800" dirty="0">
                <a:latin typeface="Tahoma" pitchFamily="34" charset="0"/>
                <a:cs typeface="Tahoma" pitchFamily="34" charset="0"/>
              </a:rPr>
              <a:t>หัดเยอรมันใน</a:t>
            </a:r>
            <a:r>
              <a:rPr lang="th-TH" sz="2800" dirty="0" smtClean="0">
                <a:latin typeface="Tahoma" pitchFamily="34" charset="0"/>
                <a:cs typeface="Tahoma" pitchFamily="34" charset="0"/>
              </a:rPr>
              <a:t>เด็กอายุ </a:t>
            </a:r>
            <a:r>
              <a:rPr lang="en-US" sz="2800" dirty="0" smtClean="0">
                <a:latin typeface="Tahoma" pitchFamily="34" charset="0"/>
                <a:cs typeface="Tahoma" pitchFamily="34" charset="0"/>
              </a:rPr>
              <a:t>2.5 </a:t>
            </a:r>
            <a:r>
              <a:rPr lang="th-TH" sz="2800" dirty="0" smtClean="0">
                <a:latin typeface="Tahoma" pitchFamily="34" charset="0"/>
                <a:cs typeface="Tahoma" pitchFamily="34" charset="0"/>
              </a:rPr>
              <a:t>ปี -</a:t>
            </a:r>
            <a:r>
              <a:rPr lang="en-US" sz="2800" dirty="0" smtClean="0">
                <a:latin typeface="Tahoma" pitchFamily="34" charset="0"/>
                <a:cs typeface="Tahoma" pitchFamily="34" charset="0"/>
              </a:rPr>
              <a:t>7 </a:t>
            </a:r>
            <a:r>
              <a:rPr lang="th-TH" sz="2800" dirty="0" smtClean="0">
                <a:latin typeface="Tahoma" pitchFamily="34" charset="0"/>
                <a:cs typeface="Tahoma" pitchFamily="34" charset="0"/>
              </a:rPr>
              <a:t>ปี</a:t>
            </a:r>
            <a:endParaRPr lang="en-US" sz="2800" dirty="0">
              <a:latin typeface="Tahoma" pitchFamily="34" charset="0"/>
              <a:cs typeface="Tahoma" pitchFamily="34" charset="0"/>
            </a:endParaRPr>
          </a:p>
          <a:p>
            <a:pPr algn="thaiDist" eaLnBrk="0" hangingPunct="0"/>
            <a:r>
              <a:rPr lang="th-TH" sz="2800" dirty="0" smtClean="0">
                <a:latin typeface="Tahoma" pitchFamily="34" charset="0"/>
                <a:cs typeface="Tahoma" pitchFamily="34" charset="0"/>
              </a:rPr>
              <a:t>2</a:t>
            </a:r>
            <a:r>
              <a:rPr lang="th-TH" sz="2800" dirty="0">
                <a:latin typeface="Tahoma" pitchFamily="34" charset="0"/>
                <a:cs typeface="Tahoma" pitchFamily="34" charset="0"/>
              </a:rPr>
              <a:t>. รณรงค์ให้วัคซีนคอตีบ-บาดทะยัก ในกลุ่มผู้ใหญ่อายุ 20-50 ปี</a:t>
            </a:r>
            <a:endParaRPr lang="en-US" sz="2800" dirty="0">
              <a:latin typeface="Tahoma" pitchFamily="34" charset="0"/>
              <a:cs typeface="Tahoma" pitchFamily="34" charset="0"/>
            </a:endParaRPr>
          </a:p>
          <a:p>
            <a:pPr eaLnBrk="0" hangingPunct="0"/>
            <a:endParaRPr lang="en-US" sz="2800" dirty="0">
              <a:cs typeface="Angsana New" pitchFamily="18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0472" y="3718773"/>
            <a:ext cx="3888432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รหัสวัคซีนอยู่ใน แนวทาง 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MR </a:t>
            </a: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หน้า 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รหัสวัคซีน อยู่</a:t>
            </a: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ใน แนวทาง </a:t>
            </a:r>
            <a:r>
              <a:rPr lang="en-US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dT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หน้า 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11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6" t="22629" r="22694" b="15733"/>
          <a:stretch/>
        </p:blipFill>
        <p:spPr bwMode="auto">
          <a:xfrm>
            <a:off x="-94382" y="171401"/>
            <a:ext cx="999356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640632" y="2992886"/>
            <a:ext cx="6840760" cy="830997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0000CC"/>
                </a:solidFill>
              </a:rPr>
              <a:t>พื้นที่ที่มีกลุ่มเป้าหมายรวมกันเป็นจำนวนมาก</a:t>
            </a:r>
            <a:r>
              <a:rPr lang="en-US" sz="2400" b="1" dirty="0" smtClean="0">
                <a:solidFill>
                  <a:srgbClr val="0000CC"/>
                </a:solidFill>
              </a:rPr>
              <a:t>:</a:t>
            </a:r>
            <a:r>
              <a:rPr lang="th-TH" sz="2400" b="1" dirty="0" smtClean="0">
                <a:solidFill>
                  <a:srgbClr val="0000CC"/>
                </a:solidFill>
              </a:rPr>
              <a:t> สถานประกอบการ โรงงาน สถานศึกษา สถานที่ราชการ เรือนจำ ฯลฯ</a:t>
            </a:r>
          </a:p>
        </p:txBody>
      </p:sp>
      <p:sp>
        <p:nvSpPr>
          <p:cNvPr id="16" name="Oval 15"/>
          <p:cNvSpPr/>
          <p:nvPr/>
        </p:nvSpPr>
        <p:spPr>
          <a:xfrm>
            <a:off x="128464" y="1124744"/>
            <a:ext cx="1368153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TextBox 16"/>
          <p:cNvSpPr txBox="1"/>
          <p:nvPr/>
        </p:nvSpPr>
        <p:spPr>
          <a:xfrm>
            <a:off x="1640632" y="3803558"/>
            <a:ext cx="6840760" cy="461665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pPr marL="361950">
              <a:buFont typeface="Arial" pitchFamily="34" charset="0"/>
              <a:buChar char="•"/>
            </a:pPr>
            <a:r>
              <a:rPr lang="th-TH" sz="2400" b="1" dirty="0" smtClean="0">
                <a:solidFill>
                  <a:srgbClr val="0000CC"/>
                </a:solidFill>
              </a:rPr>
              <a:t> การเบิกวัคซีน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40632" y="4221089"/>
            <a:ext cx="6840760" cy="1200329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pPr marL="361950">
              <a:buFont typeface="Arial" pitchFamily="34" charset="0"/>
              <a:buChar char="•"/>
            </a:pPr>
            <a:r>
              <a:rPr lang="th-TH" sz="2400" b="1" dirty="0" smtClean="0">
                <a:solidFill>
                  <a:srgbClr val="0000CC"/>
                </a:solidFill>
              </a:rPr>
              <a:t> ผลการรณรงค์ </a:t>
            </a:r>
          </a:p>
          <a:p>
            <a:pPr lvl="2">
              <a:buFont typeface="Wingdings" pitchFamily="2" charset="2"/>
              <a:buChar char="Ø"/>
            </a:pPr>
            <a:r>
              <a:rPr lang="th-TH" sz="2400" b="1" dirty="0" smtClean="0">
                <a:solidFill>
                  <a:srgbClr val="0000CC"/>
                </a:solidFill>
              </a:rPr>
              <a:t> ความครอบคลุมการได้รับวัคซีน (เฉพาะในพื้นที่รับผิดชอบ)</a:t>
            </a:r>
          </a:p>
          <a:p>
            <a:pPr lvl="2">
              <a:buFont typeface="Wingdings" pitchFamily="2" charset="2"/>
              <a:buChar char="Ø"/>
            </a:pPr>
            <a:r>
              <a:rPr lang="th-TH" sz="2400" b="1" dirty="0" smtClean="0">
                <a:solidFill>
                  <a:srgbClr val="0000CC"/>
                </a:solidFill>
              </a:rPr>
              <a:t> ผลการให้บริการ (ใน+นอก+ต่างชาติ)</a:t>
            </a:r>
            <a:endParaRPr lang="th-TH" sz="2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0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-28137" y="1196754"/>
          <a:ext cx="9906001" cy="5456701"/>
        </p:xfrm>
        <a:graphic>
          <a:graphicData uri="http://schemas.openxmlformats.org/drawingml/2006/table">
            <a:tbl>
              <a:tblPr/>
              <a:tblGrid>
                <a:gridCol w="1664325"/>
                <a:gridCol w="1664325"/>
                <a:gridCol w="1030349"/>
                <a:gridCol w="810639"/>
                <a:gridCol w="932515"/>
                <a:gridCol w="1030349"/>
                <a:gridCol w="1030349"/>
                <a:gridCol w="871575"/>
                <a:gridCol w="871575"/>
              </a:tblGrid>
              <a:tr h="253024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หมู่ที่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11125" algn="l"/>
                        </a:tabLst>
                      </a:pP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จำนวนกลุ่มเป้าหมาย        </a:t>
                      </a:r>
                      <a:b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ที่มีอยู่</a:t>
                      </a: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จริงใน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พื้นที่รับผิดชอบ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จำนวนกลุ่มเป้าหมายที่ได้รับวัคซีน </a:t>
                      </a:r>
                      <a:r>
                        <a:rPr lang="en-US" sz="1400" b="1" dirty="0" err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dT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302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กลุ่มเป้าหมายในจังหวัด</a:t>
                      </a:r>
                      <a:endParaRPr lang="en-US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กลุ่ม      เป้าหมาย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นอกจังหวัด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ชาว  ต่างชาติ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** ผล</a:t>
                      </a: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การให้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วัคซีน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25302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4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**</a:t>
                      </a:r>
                      <a:r>
                        <a:rPr lang="th-TH" sz="14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กลุ่มเป้าหมายในพื้นที่</a:t>
                      </a:r>
                      <a:endParaRPr lang="en-US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กลุ่ม      เป้าหมาย 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นอกพื้นที่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0908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ได้รับในพื้นที่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spc="-4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ได้รับจากที่อื่น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13335"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*ความครอบคลุม </a:t>
                      </a: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(%)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302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(1)</a:t>
                      </a:r>
                      <a:endParaRPr lang="en-US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(2)</a:t>
                      </a:r>
                      <a:endParaRPr lang="en-US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(3)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4)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4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(5)</a:t>
                      </a:r>
                      <a:endParaRPr lang="en-US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4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(6)</a:t>
                      </a:r>
                      <a:endParaRPr lang="en-US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4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(7)</a:t>
                      </a:r>
                      <a:endParaRPr lang="en-US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(8)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2863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สำรวจไว้ </a:t>
                      </a: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360 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ย้ายออก </a:t>
                      </a: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 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คน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ย้ายเข้า </a:t>
                      </a: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7 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คน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ไม่ทราบว่าอยู่ที่ใด  </a:t>
                      </a: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 </a:t>
                      </a: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กลุ่มเป้าหมาย        ที่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มีอยู่จริง </a:t>
                      </a:r>
                      <a:r>
                        <a:rPr lang="en-US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= </a:t>
                      </a: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365 </a:t>
                      </a: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230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70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82.19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 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260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</a:t>
                      </a:r>
                      <a:endParaRPr lang="en-US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047">
                <a:tc>
                  <a:txBody>
                    <a:bodyPr/>
                    <a:lstStyle/>
                    <a:p>
                      <a:pPr indent="201295"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</a:t>
                      </a: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 รพสต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</a:t>
                      </a:r>
                      <a:endParaRPr lang="en-US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61" marR="4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" y="-33010"/>
            <a:ext cx="1847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67262" y="404666"/>
            <a:ext cx="93714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แบบรายงานผลการรณรงค์ให้วัคซีน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dT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 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แก่ประชากรกลุ่มเป้าหมายอายุ 20 - 50 ปี ในระดับสถานบริการ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สถานบริการ...........รพสต. แสนสุข.........ตำบล.........แสนสุข.......................อำเภอ.................สบายใจ..........จังหวัด 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H SarabunPSK" pitchFamily="34" charset="-34"/>
                <a:ea typeface="Cordia New" pitchFamily="34" charset="-34"/>
                <a:cs typeface="TH SarabunPSK" pitchFamily="34" charset="-34"/>
              </a:rPr>
              <a:t>A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8182868" y="44624"/>
            <a:ext cx="1666677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H SarabunIT?" charset="-34"/>
                <a:ea typeface="Angsana New" pitchFamily="18" charset="-34"/>
                <a:cs typeface="TH SarabunIT?" charset="-34"/>
              </a:rPr>
              <a:t>แบบ</a:t>
            </a:r>
            <a:r>
              <a:rPr kumimoji="0" lang="en-US" b="1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TH SarabunIT?" charset="-34"/>
                <a:ea typeface="Angsana New" pitchFamily="18" charset="-34"/>
                <a:cs typeface="TH SarabunIT?" charset="-34"/>
              </a:rPr>
              <a:t>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Angsana New" pitchFamily="18" charset="-34"/>
                <a:cs typeface="TH SarabunIT?" charset="-34"/>
              </a:rPr>
              <a:t>dTC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2</a:t>
            </a:r>
            <a:endParaRPr kumimoji="0" lang="th-TH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5" t="22629" r="22573" b="18965"/>
          <a:stretch/>
        </p:blipFill>
        <p:spPr bwMode="auto">
          <a:xfrm>
            <a:off x="-258945" y="260648"/>
            <a:ext cx="10164945" cy="6289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l 6"/>
          <p:cNvSpPr/>
          <p:nvPr/>
        </p:nvSpPr>
        <p:spPr>
          <a:xfrm>
            <a:off x="-15552" y="836712"/>
            <a:ext cx="86409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0751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2" t="23060" r="22815" b="13793"/>
          <a:stretch/>
        </p:blipFill>
        <p:spPr bwMode="auto">
          <a:xfrm>
            <a:off x="100793" y="181576"/>
            <a:ext cx="9676743" cy="6487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2648744" y="1268760"/>
            <a:ext cx="86409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847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1740</TotalTime>
  <Words>684</Words>
  <Application>Microsoft Office PowerPoint</Application>
  <PresentationFormat>กระดาษ A4 (210x297 มม.)</PresentationFormat>
  <Paragraphs>178</Paragraphs>
  <Slides>14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14</vt:i4>
      </vt:variant>
    </vt:vector>
  </HeadingPairs>
  <TitlesOfParts>
    <vt:vector size="15" baseType="lpstr"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การส่งแบบสำรวจการจัดส่งวัคซีน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gcd</dc:creator>
  <cp:lastModifiedBy>L840</cp:lastModifiedBy>
  <cp:revision>83</cp:revision>
  <dcterms:created xsi:type="dcterms:W3CDTF">2014-02-28T01:53:03Z</dcterms:created>
  <dcterms:modified xsi:type="dcterms:W3CDTF">2014-12-21T15:17:23Z</dcterms:modified>
</cp:coreProperties>
</file>